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2" r:id="rId2"/>
    <p:sldId id="256" r:id="rId3"/>
    <p:sldId id="257" r:id="rId4"/>
    <p:sldId id="258" r:id="rId5"/>
    <p:sldId id="259" r:id="rId6"/>
    <p:sldId id="270" r:id="rId7"/>
    <p:sldId id="271" r:id="rId8"/>
    <p:sldId id="261" r:id="rId9"/>
    <p:sldId id="283" r:id="rId10"/>
    <p:sldId id="262" r:id="rId11"/>
    <p:sldId id="263" r:id="rId12"/>
    <p:sldId id="264" r:id="rId13"/>
    <p:sldId id="266" r:id="rId14"/>
    <p:sldId id="265" r:id="rId15"/>
    <p:sldId id="267" r:id="rId16"/>
    <p:sldId id="272" r:id="rId17"/>
    <p:sldId id="268" r:id="rId18"/>
    <p:sldId id="273" r:id="rId19"/>
    <p:sldId id="274" r:id="rId20"/>
    <p:sldId id="275" r:id="rId21"/>
    <p:sldId id="278" r:id="rId22"/>
    <p:sldId id="276" r:id="rId23"/>
    <p:sldId id="277" r:id="rId24"/>
    <p:sldId id="279" r:id="rId25"/>
    <p:sldId id="280" r:id="rId26"/>
    <p:sldId id="28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1301" y="42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20.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50529FC-A83E-463D-94EB-A0F83A3B7A8F}" type="datetimeFigureOut">
              <a:rPr lang="en-US" smtClean="0"/>
              <a:t>26/09/2021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7F7C39-560E-4F8D-BC1E-11B1CFB5D033}" type="slidenum">
              <a:rPr lang="en-US" smtClean="0"/>
              <a:t>‹#›</a:t>
            </a:fld>
            <a:endParaRPr lang="en-US"/>
          </a:p>
        </p:txBody>
      </p:sp>
    </p:spTree>
    <p:extLst>
      <p:ext uri="{BB962C8B-B14F-4D97-AF65-F5344CB8AC3E}">
        <p14:creationId xmlns:p14="http://schemas.microsoft.com/office/powerpoint/2010/main" val="2898963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50529FC-A83E-463D-94EB-A0F83A3B7A8F}" type="datetimeFigureOut">
              <a:rPr lang="en-US" smtClean="0"/>
              <a:t>26/09/2021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7F7C39-560E-4F8D-BC1E-11B1CFB5D033}" type="slidenum">
              <a:rPr lang="en-US" smtClean="0"/>
              <a:t>‹#›</a:t>
            </a:fld>
            <a:endParaRPr lang="en-US"/>
          </a:p>
        </p:txBody>
      </p:sp>
    </p:spTree>
    <p:extLst>
      <p:ext uri="{BB962C8B-B14F-4D97-AF65-F5344CB8AC3E}">
        <p14:creationId xmlns:p14="http://schemas.microsoft.com/office/powerpoint/2010/main" val="251894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50529FC-A83E-463D-94EB-A0F83A3B7A8F}" type="datetimeFigureOut">
              <a:rPr lang="en-US" smtClean="0"/>
              <a:t>26/09/2021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7F7C39-560E-4F8D-BC1E-11B1CFB5D033}" type="slidenum">
              <a:rPr lang="en-US" smtClean="0"/>
              <a:t>‹#›</a:t>
            </a:fld>
            <a:endParaRPr lang="en-US"/>
          </a:p>
        </p:txBody>
      </p:sp>
    </p:spTree>
    <p:extLst>
      <p:ext uri="{BB962C8B-B14F-4D97-AF65-F5344CB8AC3E}">
        <p14:creationId xmlns:p14="http://schemas.microsoft.com/office/powerpoint/2010/main" val="788702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50529FC-A83E-463D-94EB-A0F83A3B7A8F}" type="datetimeFigureOut">
              <a:rPr lang="en-US" smtClean="0"/>
              <a:t>26/09/2021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7F7C39-560E-4F8D-BC1E-11B1CFB5D033}" type="slidenum">
              <a:rPr lang="en-US" smtClean="0"/>
              <a:t>‹#›</a:t>
            </a:fld>
            <a:endParaRPr lang="en-US"/>
          </a:p>
        </p:txBody>
      </p:sp>
    </p:spTree>
    <p:extLst>
      <p:ext uri="{BB962C8B-B14F-4D97-AF65-F5344CB8AC3E}">
        <p14:creationId xmlns:p14="http://schemas.microsoft.com/office/powerpoint/2010/main" val="17864553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50529FC-A83E-463D-94EB-A0F83A3B7A8F}" type="datetimeFigureOut">
              <a:rPr lang="en-US" smtClean="0"/>
              <a:t>26/09/2021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7F7C39-560E-4F8D-BC1E-11B1CFB5D033}" type="slidenum">
              <a:rPr lang="en-US" smtClean="0"/>
              <a:t>‹#›</a:t>
            </a:fld>
            <a:endParaRPr lang="en-US"/>
          </a:p>
        </p:txBody>
      </p:sp>
    </p:spTree>
    <p:extLst>
      <p:ext uri="{BB962C8B-B14F-4D97-AF65-F5344CB8AC3E}">
        <p14:creationId xmlns:p14="http://schemas.microsoft.com/office/powerpoint/2010/main" val="498506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50529FC-A83E-463D-94EB-A0F83A3B7A8F}" type="datetimeFigureOut">
              <a:rPr lang="en-US" smtClean="0"/>
              <a:t>26/09/2021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7F7C39-560E-4F8D-BC1E-11B1CFB5D033}" type="slidenum">
              <a:rPr lang="en-US" smtClean="0"/>
              <a:t>‹#›</a:t>
            </a:fld>
            <a:endParaRPr lang="en-US"/>
          </a:p>
        </p:txBody>
      </p:sp>
    </p:spTree>
    <p:extLst>
      <p:ext uri="{BB962C8B-B14F-4D97-AF65-F5344CB8AC3E}">
        <p14:creationId xmlns:p14="http://schemas.microsoft.com/office/powerpoint/2010/main" val="3345714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50529FC-A83E-463D-94EB-A0F83A3B7A8F}" type="datetimeFigureOut">
              <a:rPr lang="en-US" smtClean="0"/>
              <a:t>26/09/2021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57F7C39-560E-4F8D-BC1E-11B1CFB5D033}" type="slidenum">
              <a:rPr lang="en-US" smtClean="0"/>
              <a:t>‹#›</a:t>
            </a:fld>
            <a:endParaRPr lang="en-US"/>
          </a:p>
        </p:txBody>
      </p:sp>
    </p:spTree>
    <p:extLst>
      <p:ext uri="{BB962C8B-B14F-4D97-AF65-F5344CB8AC3E}">
        <p14:creationId xmlns:p14="http://schemas.microsoft.com/office/powerpoint/2010/main" val="852962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50529FC-A83E-463D-94EB-A0F83A3B7A8F}" type="datetimeFigureOut">
              <a:rPr lang="en-US" smtClean="0"/>
              <a:t>26/09/2021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57F7C39-560E-4F8D-BC1E-11B1CFB5D033}" type="slidenum">
              <a:rPr lang="en-US" smtClean="0"/>
              <a:t>‹#›</a:t>
            </a:fld>
            <a:endParaRPr lang="en-US"/>
          </a:p>
        </p:txBody>
      </p:sp>
    </p:spTree>
    <p:extLst>
      <p:ext uri="{BB962C8B-B14F-4D97-AF65-F5344CB8AC3E}">
        <p14:creationId xmlns:p14="http://schemas.microsoft.com/office/powerpoint/2010/main" val="1415257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529FC-A83E-463D-94EB-A0F83A3B7A8F}" type="datetimeFigureOut">
              <a:rPr lang="en-US" smtClean="0"/>
              <a:t>26/09/2021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57F7C39-560E-4F8D-BC1E-11B1CFB5D033}" type="slidenum">
              <a:rPr lang="en-US" smtClean="0"/>
              <a:t>‹#›</a:t>
            </a:fld>
            <a:endParaRPr lang="en-US"/>
          </a:p>
        </p:txBody>
      </p:sp>
    </p:spTree>
    <p:extLst>
      <p:ext uri="{BB962C8B-B14F-4D97-AF65-F5344CB8AC3E}">
        <p14:creationId xmlns:p14="http://schemas.microsoft.com/office/powerpoint/2010/main" val="743056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50529FC-A83E-463D-94EB-A0F83A3B7A8F}" type="datetimeFigureOut">
              <a:rPr lang="en-US" smtClean="0"/>
              <a:t>26/09/2021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7F7C39-560E-4F8D-BC1E-11B1CFB5D033}" type="slidenum">
              <a:rPr lang="en-US" smtClean="0"/>
              <a:t>‹#›</a:t>
            </a:fld>
            <a:endParaRPr lang="en-US"/>
          </a:p>
        </p:txBody>
      </p:sp>
    </p:spTree>
    <p:extLst>
      <p:ext uri="{BB962C8B-B14F-4D97-AF65-F5344CB8AC3E}">
        <p14:creationId xmlns:p14="http://schemas.microsoft.com/office/powerpoint/2010/main" val="35901388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50529FC-A83E-463D-94EB-A0F83A3B7A8F}" type="datetimeFigureOut">
              <a:rPr lang="en-US" smtClean="0"/>
              <a:t>26/09/2021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7F7C39-560E-4F8D-BC1E-11B1CFB5D033}" type="slidenum">
              <a:rPr lang="en-US" smtClean="0"/>
              <a:t>‹#›</a:t>
            </a:fld>
            <a:endParaRPr lang="en-US"/>
          </a:p>
        </p:txBody>
      </p:sp>
    </p:spTree>
    <p:extLst>
      <p:ext uri="{BB962C8B-B14F-4D97-AF65-F5344CB8AC3E}">
        <p14:creationId xmlns:p14="http://schemas.microsoft.com/office/powerpoint/2010/main" val="734575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0529FC-A83E-463D-94EB-A0F83A3B7A8F}" type="datetimeFigureOut">
              <a:rPr lang="en-US" smtClean="0"/>
              <a:t>26/09/2021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7F7C39-560E-4F8D-BC1E-11B1CFB5D033}" type="slidenum">
              <a:rPr lang="en-US" smtClean="0"/>
              <a:t>‹#›</a:t>
            </a:fld>
            <a:endParaRPr lang="en-US"/>
          </a:p>
        </p:txBody>
      </p:sp>
    </p:spTree>
    <p:extLst>
      <p:ext uri="{BB962C8B-B14F-4D97-AF65-F5344CB8AC3E}">
        <p14:creationId xmlns:p14="http://schemas.microsoft.com/office/powerpoint/2010/main" val="2002217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8" Type="http://schemas.openxmlformats.org/officeDocument/2006/relationships/image" Target="../media/image27.png"/><Relationship Id="rId3" Type="http://schemas.microsoft.com/office/2007/relationships/media" Target="../media/media2.mp4"/><Relationship Id="rId7" Type="http://schemas.openxmlformats.org/officeDocument/2006/relationships/image" Target="../media/image2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5.png"/><Relationship Id="rId5" Type="http://schemas.openxmlformats.org/officeDocument/2006/relationships/slideLayout" Target="../slideLayouts/slideLayout2.xml"/><Relationship Id="rId4" Type="http://schemas.openxmlformats.org/officeDocument/2006/relationships/video" Target="../media/media2.mp4"/><Relationship Id="rId9" Type="http://schemas.openxmlformats.org/officeDocument/2006/relationships/image" Target="../media/image28.png"/></Relationships>
</file>

<file path=ppt/slides/_rels/slide1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2.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12245" y="353040"/>
            <a:ext cx="8318918" cy="923330"/>
          </a:xfrm>
          <a:prstGeom prst="rect">
            <a:avLst/>
          </a:prstGeom>
          <a:noFill/>
        </p:spPr>
        <p:txBody>
          <a:bodyPr wrap="square" rtlCol="0">
            <a:spAutoFit/>
          </a:bodyPr>
          <a:lstStyle/>
          <a:p>
            <a:r>
              <a:rPr lang="en-US" sz="5400" dirty="0" smtClean="0">
                <a:solidFill>
                  <a:srgbClr val="0070C0"/>
                </a:solidFill>
              </a:rPr>
              <a:t>Event Camera Stabilization</a:t>
            </a:r>
            <a:endParaRPr lang="en-US" sz="5400" dirty="0">
              <a:solidFill>
                <a:srgbClr val="0070C0"/>
              </a:solidFill>
            </a:endParaRPr>
          </a:p>
        </p:txBody>
      </p:sp>
      <p:pic>
        <p:nvPicPr>
          <p:cNvPr id="10" name="Picture 9"/>
          <p:cNvPicPr>
            <a:picLocks noChangeAspect="1"/>
          </p:cNvPicPr>
          <p:nvPr/>
        </p:nvPicPr>
        <p:blipFill>
          <a:blip r:embed="rId2"/>
          <a:stretch>
            <a:fillRect/>
          </a:stretch>
        </p:blipFill>
        <p:spPr>
          <a:xfrm>
            <a:off x="662831" y="1874818"/>
            <a:ext cx="1940148" cy="2072243"/>
          </a:xfrm>
          <a:prstGeom prst="rect">
            <a:avLst/>
          </a:prstGeom>
        </p:spPr>
      </p:pic>
      <p:pic>
        <p:nvPicPr>
          <p:cNvPr id="11" name="Picture 10"/>
          <p:cNvPicPr>
            <a:picLocks noChangeAspect="1"/>
          </p:cNvPicPr>
          <p:nvPr/>
        </p:nvPicPr>
        <p:blipFill>
          <a:blip r:embed="rId3"/>
          <a:stretch>
            <a:fillRect/>
          </a:stretch>
        </p:blipFill>
        <p:spPr>
          <a:xfrm>
            <a:off x="7510977" y="1691804"/>
            <a:ext cx="3654896" cy="2077288"/>
          </a:xfrm>
          <a:prstGeom prst="rect">
            <a:avLst/>
          </a:prstGeom>
        </p:spPr>
      </p:pic>
      <p:grpSp>
        <p:nvGrpSpPr>
          <p:cNvPr id="9" name="Group 8"/>
          <p:cNvGrpSpPr/>
          <p:nvPr/>
        </p:nvGrpSpPr>
        <p:grpSpPr>
          <a:xfrm>
            <a:off x="3286095" y="3314964"/>
            <a:ext cx="5479888" cy="3003630"/>
            <a:chOff x="54806" y="344045"/>
            <a:chExt cx="12012749" cy="6424433"/>
          </a:xfrm>
        </p:grpSpPr>
        <p:pic>
          <p:nvPicPr>
            <p:cNvPr id="5" name="Picture 4"/>
            <p:cNvPicPr>
              <a:picLocks noChangeAspect="1"/>
            </p:cNvPicPr>
            <p:nvPr/>
          </p:nvPicPr>
          <p:blipFill>
            <a:blip r:embed="rId4"/>
            <a:stretch>
              <a:fillRect/>
            </a:stretch>
          </p:blipFill>
          <p:spPr>
            <a:xfrm>
              <a:off x="54806" y="344045"/>
              <a:ext cx="7053379" cy="3996461"/>
            </a:xfrm>
            <a:prstGeom prst="rect">
              <a:avLst/>
            </a:prstGeom>
          </p:spPr>
        </p:pic>
        <p:pic>
          <p:nvPicPr>
            <p:cNvPr id="6" name="Picture 5"/>
            <p:cNvPicPr>
              <a:picLocks noChangeAspect="1"/>
            </p:cNvPicPr>
            <p:nvPr/>
          </p:nvPicPr>
          <p:blipFill>
            <a:blip r:embed="rId5"/>
            <a:stretch>
              <a:fillRect/>
            </a:stretch>
          </p:blipFill>
          <p:spPr>
            <a:xfrm>
              <a:off x="1264157" y="963170"/>
              <a:ext cx="6894082" cy="3952875"/>
            </a:xfrm>
            <a:prstGeom prst="rect">
              <a:avLst/>
            </a:prstGeom>
          </p:spPr>
        </p:pic>
        <p:pic>
          <p:nvPicPr>
            <p:cNvPr id="7" name="Picture 6"/>
            <p:cNvPicPr>
              <a:picLocks noChangeAspect="1"/>
            </p:cNvPicPr>
            <p:nvPr/>
          </p:nvPicPr>
          <p:blipFill>
            <a:blip r:embed="rId6"/>
            <a:stretch>
              <a:fillRect/>
            </a:stretch>
          </p:blipFill>
          <p:spPr>
            <a:xfrm>
              <a:off x="5190197" y="2820365"/>
              <a:ext cx="6877358" cy="3948113"/>
            </a:xfrm>
            <a:prstGeom prst="rect">
              <a:avLst/>
            </a:prstGeom>
          </p:spPr>
        </p:pic>
        <mc:AlternateContent xmlns:mc="http://schemas.openxmlformats.org/markup-compatibility/2006">
          <mc:Choice xmlns:a14="http://schemas.microsoft.com/office/drawing/2010/main" Requires="a14">
            <p:sp>
              <p:nvSpPr>
                <p:cNvPr id="8" name="TextBox 7"/>
                <p:cNvSpPr txBox="1"/>
                <p:nvPr/>
              </p:nvSpPr>
              <p:spPr>
                <a:xfrm>
                  <a:off x="8316425" y="963170"/>
                  <a:ext cx="1492834" cy="1777411"/>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sz="4800" b="0" i="1" smtClean="0">
                            <a:latin typeface="Cambria Math" panose="02040503050406030204" pitchFamily="18" charset="0"/>
                          </a:rPr>
                          <m:t>… </m:t>
                        </m:r>
                      </m:oMath>
                    </m:oMathPara>
                  </a14:m>
                  <a:endParaRPr lang="en-US" sz="4800" dirty="0"/>
                </a:p>
              </p:txBody>
            </p:sp>
          </mc:Choice>
          <mc:Fallback>
            <p:sp>
              <p:nvSpPr>
                <p:cNvPr id="8" name="TextBox 7"/>
                <p:cNvSpPr txBox="1">
                  <a:spLocks noRot="1" noChangeAspect="1" noMove="1" noResize="1" noEditPoints="1" noAdjustHandles="1" noChangeArrowheads="1" noChangeShapeType="1" noTextEdit="1"/>
                </p:cNvSpPr>
                <p:nvPr/>
              </p:nvSpPr>
              <p:spPr>
                <a:xfrm>
                  <a:off x="8316425" y="963170"/>
                  <a:ext cx="1492834" cy="1777411"/>
                </a:xfrm>
                <a:prstGeom prst="rect">
                  <a:avLst/>
                </a:prstGeom>
                <a:blipFill>
                  <a:blip r:embed="rId7"/>
                  <a:stretch>
                    <a:fillRect/>
                  </a:stretch>
                </a:blipFill>
              </p:spPr>
              <p:txBody>
                <a:bodyPr/>
                <a:lstStyle/>
                <a:p>
                  <a:r>
                    <a:rPr lang="en-US">
                      <a:noFill/>
                    </a:rPr>
                    <a:t> </a:t>
                  </a:r>
                </a:p>
              </p:txBody>
            </p:sp>
          </mc:Fallback>
        </mc:AlternateContent>
      </p:grpSp>
      <p:pic>
        <p:nvPicPr>
          <p:cNvPr id="12" name="Picture 11"/>
          <p:cNvPicPr>
            <a:picLocks noChangeAspect="1"/>
          </p:cNvPicPr>
          <p:nvPr/>
        </p:nvPicPr>
        <p:blipFill rotWithShape="1">
          <a:blip r:embed="rId8"/>
          <a:srcRect t="1208" r="77913"/>
          <a:stretch/>
        </p:blipFill>
        <p:spPr>
          <a:xfrm>
            <a:off x="9449100" y="3907485"/>
            <a:ext cx="1308589" cy="2805092"/>
          </a:xfrm>
          <a:prstGeom prst="rect">
            <a:avLst/>
          </a:prstGeom>
        </p:spPr>
      </p:pic>
      <p:pic>
        <p:nvPicPr>
          <p:cNvPr id="13" name="Picture 12"/>
          <p:cNvPicPr>
            <a:picLocks noChangeAspect="1"/>
          </p:cNvPicPr>
          <p:nvPr/>
        </p:nvPicPr>
        <p:blipFill>
          <a:blip r:embed="rId9"/>
          <a:stretch>
            <a:fillRect/>
          </a:stretch>
        </p:blipFill>
        <p:spPr>
          <a:xfrm>
            <a:off x="178657" y="5600054"/>
            <a:ext cx="4067175" cy="1047750"/>
          </a:xfrm>
          <a:prstGeom prst="rect">
            <a:avLst/>
          </a:prstGeom>
        </p:spPr>
      </p:pic>
      <p:pic>
        <p:nvPicPr>
          <p:cNvPr id="14" name="Picture 13"/>
          <p:cNvPicPr>
            <a:picLocks noChangeAspect="1"/>
          </p:cNvPicPr>
          <p:nvPr/>
        </p:nvPicPr>
        <p:blipFill>
          <a:blip r:embed="rId10"/>
          <a:stretch>
            <a:fillRect/>
          </a:stretch>
        </p:blipFill>
        <p:spPr>
          <a:xfrm>
            <a:off x="2711758" y="1798762"/>
            <a:ext cx="4477715" cy="1134256"/>
          </a:xfrm>
          <a:prstGeom prst="rect">
            <a:avLst/>
          </a:prstGeom>
        </p:spPr>
      </p:pic>
    </p:spTree>
    <p:extLst>
      <p:ext uri="{BB962C8B-B14F-4D97-AF65-F5344CB8AC3E}">
        <p14:creationId xmlns:p14="http://schemas.microsoft.com/office/powerpoint/2010/main" val="30909946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6851" y="150153"/>
            <a:ext cx="4563813" cy="646331"/>
          </a:xfrm>
          <a:prstGeom prst="rect">
            <a:avLst/>
          </a:prstGeom>
        </p:spPr>
        <p:txBody>
          <a:bodyPr wrap="none">
            <a:spAutoFit/>
          </a:bodyPr>
          <a:lstStyle/>
          <a:p>
            <a:r>
              <a:rPr lang="en-US" sz="3600" dirty="0"/>
              <a:t>4) Event </a:t>
            </a:r>
            <a:r>
              <a:rPr lang="en-US" sz="3600" dirty="0"/>
              <a:t>Camera Model</a:t>
            </a:r>
          </a:p>
        </p:txBody>
      </p:sp>
      <p:pic>
        <p:nvPicPr>
          <p:cNvPr id="5" name="Picture 4"/>
          <p:cNvPicPr>
            <a:picLocks noChangeAspect="1"/>
          </p:cNvPicPr>
          <p:nvPr/>
        </p:nvPicPr>
        <p:blipFill>
          <a:blip r:embed="rId2"/>
          <a:stretch>
            <a:fillRect/>
          </a:stretch>
        </p:blipFill>
        <p:spPr>
          <a:xfrm>
            <a:off x="0" y="1931990"/>
            <a:ext cx="11992696" cy="3000413"/>
          </a:xfrm>
          <a:prstGeom prst="rect">
            <a:avLst/>
          </a:prstGeom>
          <a:ln>
            <a:noFill/>
          </a:ln>
        </p:spPr>
      </p:pic>
      <mc:AlternateContent xmlns:mc="http://schemas.openxmlformats.org/markup-compatibility/2006">
        <mc:Choice xmlns:a14="http://schemas.microsoft.com/office/drawing/2010/main" Requires="a14">
          <p:sp>
            <p:nvSpPr>
              <p:cNvPr id="7" name="TextBox 6"/>
              <p:cNvSpPr txBox="1"/>
              <p:nvPr/>
            </p:nvSpPr>
            <p:spPr>
              <a:xfrm>
                <a:off x="314035" y="831273"/>
                <a:ext cx="6714837" cy="2166812"/>
              </a:xfrm>
              <a:prstGeom prst="rect">
                <a:avLst/>
              </a:prstGeom>
              <a:noFill/>
            </p:spPr>
            <p:txBody>
              <a:bodyPr wrap="square" rtlCol="0">
                <a:spAutoFit/>
              </a:bodyPr>
              <a:lstStyle/>
              <a:p>
                <a:pPr marL="285750" indent="-285750">
                  <a:buFont typeface="Arial" panose="020B0604020202020204" pitchFamily="34" charset="0"/>
                  <a:buChar char="•"/>
                </a:pPr>
                <a:r>
                  <a:rPr lang="en-US" dirty="0" smtClean="0"/>
                  <a:t>The model includes a </a:t>
                </a:r>
                <a:r>
                  <a:rPr lang="en-US" i="1" dirty="0" err="1" smtClean="0"/>
                  <a:t>linlog</a:t>
                </a:r>
                <a:r>
                  <a:rPr lang="en-US" dirty="0" smtClean="0"/>
                  <a:t> function which </a:t>
                </a:r>
                <a:r>
                  <a:rPr lang="en-US" dirty="0" smtClean="0"/>
                  <a:t>aim’s to simulate</a:t>
                </a:r>
                <a:r>
                  <a:rPr lang="en-US" dirty="0" smtClean="0"/>
                  <a:t> the sensor’s </a:t>
                </a:r>
                <a:r>
                  <a:rPr lang="en-US" dirty="0" smtClean="0"/>
                  <a:t>dynamic range and normalize pixel </a:t>
                </a:r>
                <a:r>
                  <a:rPr lang="en-US" dirty="0" smtClean="0"/>
                  <a:t>values between </a:t>
                </a:r>
                <a:r>
                  <a:rPr lang="en-US" dirty="0" smtClean="0"/>
                  <a:t>0-log(255</a:t>
                </a:r>
                <a:r>
                  <a:rPr lang="en-US" dirty="0" smtClean="0"/>
                  <a:t>).</a:t>
                </a:r>
                <a:endParaRPr lang="en-US" dirty="0" smtClean="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The threshold value for the pixel’s change rate to activate an event  was set to  </a:t>
                </a:r>
                <a14:m>
                  <m:oMath xmlns:m="http://schemas.openxmlformats.org/officeDocument/2006/math">
                    <m:r>
                      <a:rPr lang="en-US" i="1" dirty="0" smtClean="0">
                        <a:latin typeface="Cambria Math" panose="02040503050406030204" pitchFamily="18" charset="0"/>
                      </a:rPr>
                      <m:t>3</m:t>
                    </m:r>
                    <m:r>
                      <a:rPr lang="en-US" i="1" dirty="0" smtClean="0">
                        <a:latin typeface="Cambria Math" panose="02040503050406030204" pitchFamily="18" charset="0"/>
                      </a:rPr>
                      <m:t>.</m:t>
                    </m:r>
                    <m:r>
                      <a:rPr lang="en-US" i="1" dirty="0" smtClean="0">
                        <a:latin typeface="Cambria Math" panose="02040503050406030204" pitchFamily="18" charset="0"/>
                      </a:rPr>
                      <m:t>125</m:t>
                    </m:r>
                    <m:r>
                      <a:rPr lang="en-US" i="1" dirty="0" smtClean="0">
                        <a:latin typeface="Cambria Math" panose="02040503050406030204" pitchFamily="18" charset="0"/>
                      </a:rPr>
                      <m:t>⋅</m:t>
                    </m:r>
                    <m:r>
                      <m:rPr>
                        <m:sty m:val="p"/>
                      </m:rPr>
                      <a:rPr lang="en-US" i="1" dirty="0" err="1" smtClean="0">
                        <a:latin typeface="Cambria Math" panose="02040503050406030204" pitchFamily="18" charset="0"/>
                      </a:rPr>
                      <m:t>camera</m:t>
                    </m:r>
                    <m:r>
                      <a:rPr lang="en-US" i="1" dirty="0" smtClean="0">
                        <a:latin typeface="Cambria Math" panose="02040503050406030204" pitchFamily="18" charset="0"/>
                      </a:rPr>
                      <m:t> </m:t>
                    </m:r>
                    <m:r>
                      <a:rPr lang="en-US" i="1" dirty="0" smtClean="0">
                        <a:latin typeface="Cambria Math" panose="02040503050406030204" pitchFamily="18" charset="0"/>
                      </a:rPr>
                      <m:t>𝑠𝑎𝑚𝑝𝑙𝑒</m:t>
                    </m:r>
                    <m:r>
                      <a:rPr lang="en-US" i="1" dirty="0" smtClean="0">
                        <a:latin typeface="Cambria Math" panose="02040503050406030204" pitchFamily="18" charset="0"/>
                      </a:rPr>
                      <m:t> </m:t>
                    </m:r>
                    <m:r>
                      <a:rPr lang="en-US" i="1" dirty="0" smtClean="0">
                        <a:latin typeface="Cambria Math" panose="02040503050406030204" pitchFamily="18" charset="0"/>
                      </a:rPr>
                      <m:t>𝑡𝑖𝑚𝑒</m:t>
                    </m:r>
                    <m:r>
                      <a:rPr lang="en-US" b="0" i="1" dirty="0" smtClean="0">
                        <a:latin typeface="Cambria Math" panose="02040503050406030204" pitchFamily="18" charset="0"/>
                      </a:rPr>
                      <m:t>=</m:t>
                    </m:r>
                    <m:r>
                      <a:rPr lang="en-US" b="0" i="0" dirty="0" smtClean="0">
                        <a:latin typeface="Cambria Math" panose="02040503050406030204" pitchFamily="18" charset="0"/>
                      </a:rPr>
                      <m:t>0</m:t>
                    </m:r>
                    <m:r>
                      <a:rPr lang="en-US" b="0" i="0" dirty="0" smtClean="0">
                        <a:latin typeface="Cambria Math" panose="02040503050406030204" pitchFamily="18" charset="0"/>
                      </a:rPr>
                      <m:t>.</m:t>
                    </m:r>
                    <m:r>
                      <a:rPr lang="en-US" b="0" i="0" dirty="0" smtClean="0">
                        <a:latin typeface="Cambria Math" panose="02040503050406030204" pitchFamily="18" charset="0"/>
                      </a:rPr>
                      <m:t>05</m:t>
                    </m:r>
                    <m:d>
                      <m:dPr>
                        <m:begChr m:val="["/>
                        <m:endChr m:val="]"/>
                        <m:ctrlPr>
                          <a:rPr lang="en-US" b="0" i="0" dirty="0" smtClean="0">
                            <a:latin typeface="Cambria Math" panose="02040503050406030204" pitchFamily="18" charset="0"/>
                          </a:rPr>
                        </m:ctrlPr>
                      </m:dPr>
                      <m:e>
                        <m:f>
                          <m:fPr>
                            <m:ctrlPr>
                              <a:rPr lang="en-US" b="0" i="0" dirty="0" smtClean="0">
                                <a:latin typeface="Cambria Math" panose="02040503050406030204" pitchFamily="18" charset="0"/>
                              </a:rPr>
                            </m:ctrlPr>
                          </m:fPr>
                          <m:num>
                            <m:r>
                              <m:rPr>
                                <m:sty m:val="p"/>
                              </m:rPr>
                              <a:rPr lang="en-US" b="0" i="0" dirty="0" smtClean="0">
                                <a:latin typeface="Cambria Math" panose="02040503050406030204" pitchFamily="18" charset="0"/>
                              </a:rPr>
                              <m:t>Intensity</m:t>
                            </m:r>
                          </m:num>
                          <m:den>
                            <m:r>
                              <m:rPr>
                                <m:sty m:val="p"/>
                              </m:rPr>
                              <a:rPr lang="en-US" b="0" i="0" dirty="0" smtClean="0">
                                <a:latin typeface="Cambria Math" panose="02040503050406030204" pitchFamily="18" charset="0"/>
                              </a:rPr>
                              <m:t>s</m:t>
                            </m:r>
                          </m:den>
                        </m:f>
                      </m:e>
                    </m:d>
                  </m:oMath>
                </a14:m>
                <a:endParaRPr lang="en-US" dirty="0" smtClean="0"/>
              </a:p>
              <a:p>
                <a:pPr marL="285750" indent="-285750">
                  <a:buFont typeface="Arial" panose="020B0604020202020204" pitchFamily="34" charset="0"/>
                  <a:buChar char="•"/>
                </a:pPr>
                <a:endParaRPr lang="en-US" dirty="0"/>
              </a:p>
            </p:txBody>
          </p:sp>
        </mc:Choice>
        <mc:Fallback>
          <p:sp>
            <p:nvSpPr>
              <p:cNvPr id="7" name="TextBox 6"/>
              <p:cNvSpPr txBox="1">
                <a:spLocks noRot="1" noChangeAspect="1" noMove="1" noResize="1" noEditPoints="1" noAdjustHandles="1" noChangeArrowheads="1" noChangeShapeType="1" noTextEdit="1"/>
              </p:cNvSpPr>
              <p:nvPr/>
            </p:nvSpPr>
            <p:spPr>
              <a:xfrm>
                <a:off x="314035" y="831273"/>
                <a:ext cx="6714837" cy="2166812"/>
              </a:xfrm>
              <a:prstGeom prst="rect">
                <a:avLst/>
              </a:prstGeom>
              <a:blipFill>
                <a:blip r:embed="rId3"/>
                <a:stretch>
                  <a:fillRect l="-636" t="-1404" r="-1181"/>
                </a:stretch>
              </a:blipFill>
            </p:spPr>
            <p:txBody>
              <a:bodyPr/>
              <a:lstStyle/>
              <a:p>
                <a:r>
                  <a:rPr lang="en-US">
                    <a:noFill/>
                  </a:rPr>
                  <a:t> </a:t>
                </a:r>
              </a:p>
            </p:txBody>
          </p:sp>
        </mc:Fallback>
      </mc:AlternateContent>
      <p:pic>
        <p:nvPicPr>
          <p:cNvPr id="10" name="Picture 9"/>
          <p:cNvPicPr>
            <a:picLocks noChangeAspect="1"/>
          </p:cNvPicPr>
          <p:nvPr/>
        </p:nvPicPr>
        <p:blipFill>
          <a:blip r:embed="rId4"/>
          <a:stretch>
            <a:fillRect/>
          </a:stretch>
        </p:blipFill>
        <p:spPr>
          <a:xfrm>
            <a:off x="1032305" y="4682839"/>
            <a:ext cx="6840972" cy="2031853"/>
          </a:xfrm>
          <a:prstGeom prst="rect">
            <a:avLst/>
          </a:prstGeom>
          <a:ln>
            <a:solidFill>
              <a:srgbClr val="7030A0"/>
            </a:solidFill>
          </a:ln>
        </p:spPr>
      </p:pic>
      <p:cxnSp>
        <p:nvCxnSpPr>
          <p:cNvPr id="9" name="Straight Arrow Connector 8"/>
          <p:cNvCxnSpPr/>
          <p:nvPr/>
        </p:nvCxnSpPr>
        <p:spPr>
          <a:xfrm flipH="1">
            <a:off x="7740072" y="4248727"/>
            <a:ext cx="1985819" cy="121395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9902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6851" y="150153"/>
            <a:ext cx="9005157" cy="646331"/>
          </a:xfrm>
          <a:prstGeom prst="rect">
            <a:avLst/>
          </a:prstGeom>
        </p:spPr>
        <p:txBody>
          <a:bodyPr wrap="none">
            <a:spAutoFit/>
          </a:bodyPr>
          <a:lstStyle/>
          <a:p>
            <a:r>
              <a:rPr lang="en-US" sz="3600" dirty="0"/>
              <a:t>4) Event </a:t>
            </a:r>
            <a:r>
              <a:rPr lang="en-US" sz="3600" dirty="0"/>
              <a:t>Camera </a:t>
            </a:r>
            <a:r>
              <a:rPr lang="en-US" sz="3600" dirty="0"/>
              <a:t>Model- </a:t>
            </a:r>
            <a:r>
              <a:rPr lang="en-US" sz="3600" dirty="0" smtClean="0"/>
              <a:t>Event Frames Example</a:t>
            </a:r>
            <a:endParaRPr lang="en-US" sz="3600" dirty="0"/>
          </a:p>
        </p:txBody>
      </p:sp>
      <p:grpSp>
        <p:nvGrpSpPr>
          <p:cNvPr id="11" name="Group 10"/>
          <p:cNvGrpSpPr/>
          <p:nvPr/>
        </p:nvGrpSpPr>
        <p:grpSpPr>
          <a:xfrm>
            <a:off x="6650182" y="1958108"/>
            <a:ext cx="4152458" cy="4589895"/>
            <a:chOff x="7536872" y="858550"/>
            <a:chExt cx="4655128" cy="5227421"/>
          </a:xfrm>
        </p:grpSpPr>
        <p:pic>
          <p:nvPicPr>
            <p:cNvPr id="6" name="eventMask29">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6"/>
            <a:stretch>
              <a:fillRect/>
            </a:stretch>
          </p:blipFill>
          <p:spPr>
            <a:xfrm>
              <a:off x="7592292" y="858550"/>
              <a:ext cx="4173386" cy="2346468"/>
            </a:xfrm>
            <a:prstGeom prst="rect">
              <a:avLst/>
            </a:prstGeom>
          </p:spPr>
        </p:pic>
        <mc:AlternateContent xmlns:mc="http://schemas.openxmlformats.org/markup-compatibility/2006">
          <mc:Choice xmlns:a14="http://schemas.microsoft.com/office/drawing/2010/main" Requires="a14">
            <p:sp>
              <p:nvSpPr>
                <p:cNvPr id="7" name="TextBox 6"/>
                <p:cNvSpPr txBox="1"/>
                <p:nvPr/>
              </p:nvSpPr>
              <p:spPr>
                <a:xfrm>
                  <a:off x="7536872" y="3233844"/>
                  <a:ext cx="4655128" cy="2852127"/>
                </a:xfrm>
                <a:prstGeom prst="rect">
                  <a:avLst/>
                </a:prstGeom>
                <a:noFill/>
              </p:spPr>
              <p:txBody>
                <a:bodyPr wrap="square" rtlCol="0">
                  <a:spAutoFit/>
                </a:bodyPr>
                <a:lstStyle/>
                <a:p>
                  <a:endParaRPr lang="en-US" dirty="0" smtClean="0"/>
                </a:p>
                <a:p>
                  <a:r>
                    <a:rPr lang="en-US" dirty="0" smtClean="0"/>
                    <a:t>Events created by :	</a:t>
                  </a:r>
                </a:p>
                <a:p>
                  <a:endParaRPr lang="en-US" dirty="0" smtClean="0"/>
                </a:p>
                <a:p>
                  <a:pPr/>
                  <a14:m>
                    <m:oMathPara xmlns:m="http://schemas.openxmlformats.org/officeDocument/2006/math">
                      <m:oMathParaPr>
                        <m:jc m:val="centerGroup"/>
                      </m:oMathParaPr>
                      <m:oMath xmlns:m="http://schemas.openxmlformats.org/officeDocument/2006/math">
                        <m:m>
                          <m:mPr>
                            <m:mcs>
                              <m:mc>
                                <m:mcPr>
                                  <m:count m:val="1"/>
                                  <m:mcJc m:val="center"/>
                                </m:mcPr>
                              </m:mc>
                            </m:mcs>
                            <m:ctrlPr>
                              <a:rPr lang="en-US" i="1" smtClean="0">
                                <a:latin typeface="Cambria Math" panose="02040503050406030204" pitchFamily="18" charset="0"/>
                              </a:rPr>
                            </m:ctrlPr>
                          </m:mPr>
                          <m:mr>
                            <m:e>
                              <m:r>
                                <a:rPr lang="en-US" i="1" dirty="0">
                                  <a:latin typeface="Cambria Math" panose="02040503050406030204" pitchFamily="18" charset="0"/>
                                </a:rPr>
                                <m:t>𝑟𝑜𝑙𝑙</m:t>
                              </m:r>
                              <m:r>
                                <a:rPr lang="en-US" i="1" dirty="0">
                                  <a:latin typeface="Cambria Math" panose="02040503050406030204" pitchFamily="18" charset="0"/>
                                </a:rPr>
                                <m:t> </m:t>
                              </m:r>
                              <m:r>
                                <a:rPr lang="en-US" i="1" dirty="0">
                                  <a:latin typeface="Cambria Math" panose="02040503050406030204" pitchFamily="18" charset="0"/>
                                </a:rPr>
                                <m:t>𝑟𝑎𝑡𝑒</m:t>
                              </m:r>
                              <m:r>
                                <a:rPr lang="en-US" i="1" dirty="0" smtClean="0">
                                  <a:latin typeface="Cambria Math" panose="02040503050406030204" pitchFamily="18" charset="0"/>
                                </a:rPr>
                                <m:t>=</m:t>
                              </m:r>
                              <m:r>
                                <a:rPr lang="en-US" i="1" dirty="0" smtClean="0">
                                  <a:latin typeface="Cambria Math" panose="02040503050406030204" pitchFamily="18" charset="0"/>
                                </a:rPr>
                                <m:t>0</m:t>
                              </m:r>
                              <m:r>
                                <a:rPr lang="en-US" i="1" dirty="0" smtClean="0">
                                  <a:latin typeface="Cambria Math" panose="02040503050406030204" pitchFamily="18" charset="0"/>
                                </a:rPr>
                                <m:t>.</m:t>
                              </m:r>
                              <m:r>
                                <a:rPr lang="en-US" i="1" dirty="0" smtClean="0">
                                  <a:latin typeface="Cambria Math" panose="02040503050406030204" pitchFamily="18" charset="0"/>
                                </a:rPr>
                                <m:t>1352</m:t>
                              </m:r>
                              <m:d>
                                <m:dPr>
                                  <m:begChr m:val="["/>
                                  <m:endChr m:val="]"/>
                                  <m:ctrlPr>
                                    <a:rPr lang="en-US" i="1" dirty="0">
                                      <a:latin typeface="Cambria Math" panose="02040503050406030204" pitchFamily="18" charset="0"/>
                                    </a:rPr>
                                  </m:ctrlPr>
                                </m:dPr>
                                <m:e>
                                  <m:f>
                                    <m:fPr>
                                      <m:ctrlPr>
                                        <a:rPr lang="en-US" i="1" dirty="0">
                                          <a:latin typeface="Cambria Math" panose="02040503050406030204" pitchFamily="18" charset="0"/>
                                        </a:rPr>
                                      </m:ctrlPr>
                                    </m:fPr>
                                    <m:num>
                                      <m:r>
                                        <a:rPr lang="en-US" i="1" dirty="0">
                                          <a:latin typeface="Cambria Math" panose="02040503050406030204" pitchFamily="18" charset="0"/>
                                        </a:rPr>
                                        <m:t>𝑟𝑎𝑑</m:t>
                                      </m:r>
                                    </m:num>
                                    <m:den>
                                      <m:r>
                                        <m:rPr>
                                          <m:sty m:val="p"/>
                                        </m:rPr>
                                        <a:rPr lang="en-US" i="1" dirty="0">
                                          <a:latin typeface="Cambria Math" panose="02040503050406030204" pitchFamily="18" charset="0"/>
                                        </a:rPr>
                                        <m:t>sec</m:t>
                                      </m:r>
                                    </m:den>
                                  </m:f>
                                </m:e>
                              </m:d>
                            </m:e>
                          </m:mr>
                          <m:mr>
                            <m:e>
                              <m:r>
                                <a:rPr lang="en-US" i="1" dirty="0">
                                  <a:latin typeface="Cambria Math" panose="02040503050406030204" pitchFamily="18" charset="0"/>
                                </a:rPr>
                                <m:t>𝑝𝑖𝑡𝑐</m:t>
                              </m:r>
                              <m:r>
                                <a:rPr lang="en-US" i="1" dirty="0">
                                  <a:latin typeface="Cambria Math" panose="02040503050406030204" pitchFamily="18" charset="0"/>
                                </a:rPr>
                                <m:t>h</m:t>
                              </m:r>
                              <m:r>
                                <a:rPr lang="en-US" i="1" dirty="0">
                                  <a:latin typeface="Cambria Math" panose="02040503050406030204" pitchFamily="18" charset="0"/>
                                </a:rPr>
                                <m:t> </m:t>
                              </m:r>
                              <m:r>
                                <a:rPr lang="en-US" i="1" dirty="0">
                                  <a:latin typeface="Cambria Math" panose="02040503050406030204" pitchFamily="18" charset="0"/>
                                </a:rPr>
                                <m:t>𝑟𝑎𝑡𝑒</m:t>
                              </m:r>
                              <m:r>
                                <a:rPr lang="en-US" i="1" dirty="0" smtClean="0">
                                  <a:latin typeface="Cambria Math" panose="02040503050406030204" pitchFamily="18" charset="0"/>
                                </a:rPr>
                                <m:t>−</m:t>
                              </m:r>
                              <m:r>
                                <a:rPr lang="en-US" i="1" dirty="0" smtClean="0">
                                  <a:latin typeface="Cambria Math" panose="02040503050406030204" pitchFamily="18" charset="0"/>
                                </a:rPr>
                                <m:t>0</m:t>
                              </m:r>
                              <m:r>
                                <a:rPr lang="en-US" i="1" dirty="0" smtClean="0">
                                  <a:latin typeface="Cambria Math" panose="02040503050406030204" pitchFamily="18" charset="0"/>
                                </a:rPr>
                                <m:t>.</m:t>
                              </m:r>
                              <m:r>
                                <a:rPr lang="en-US" i="1" dirty="0" smtClean="0">
                                  <a:latin typeface="Cambria Math" panose="02040503050406030204" pitchFamily="18" charset="0"/>
                                </a:rPr>
                                <m:t>1432</m:t>
                              </m:r>
                              <m:d>
                                <m:dPr>
                                  <m:begChr m:val="["/>
                                  <m:endChr m:val="]"/>
                                  <m:ctrlPr>
                                    <a:rPr lang="en-US" i="1" dirty="0" smtClean="0">
                                      <a:latin typeface="Cambria Math" panose="02040503050406030204" pitchFamily="18" charset="0"/>
                                    </a:rPr>
                                  </m:ctrlPr>
                                </m:dPr>
                                <m:e>
                                  <m:f>
                                    <m:fPr>
                                      <m:ctrlPr>
                                        <a:rPr lang="en-US" i="1" dirty="0" smtClean="0">
                                          <a:latin typeface="Cambria Math" panose="02040503050406030204" pitchFamily="18" charset="0"/>
                                        </a:rPr>
                                      </m:ctrlPr>
                                    </m:fPr>
                                    <m:num>
                                      <m:r>
                                        <a:rPr lang="en-US" i="1" dirty="0">
                                          <a:latin typeface="Cambria Math" panose="02040503050406030204" pitchFamily="18" charset="0"/>
                                        </a:rPr>
                                        <m:t>𝑟𝑎𝑑</m:t>
                                      </m:r>
                                    </m:num>
                                    <m:den>
                                      <m:r>
                                        <m:rPr>
                                          <m:sty m:val="p"/>
                                        </m:rPr>
                                        <a:rPr lang="en-US" i="1" dirty="0">
                                          <a:latin typeface="Cambria Math" panose="02040503050406030204" pitchFamily="18" charset="0"/>
                                        </a:rPr>
                                        <m:t>sec</m:t>
                                      </m:r>
                                    </m:den>
                                  </m:f>
                                </m:e>
                              </m:d>
                            </m:e>
                          </m:mr>
                          <m:mr>
                            <m:e>
                              <m:r>
                                <a:rPr lang="en-US" i="1" dirty="0">
                                  <a:latin typeface="Cambria Math" panose="02040503050406030204" pitchFamily="18" charset="0"/>
                                </a:rPr>
                                <m:t>𝑦𝑎𝑤</m:t>
                              </m:r>
                              <m:r>
                                <a:rPr lang="en-US" i="1" dirty="0">
                                  <a:latin typeface="Cambria Math" panose="02040503050406030204" pitchFamily="18" charset="0"/>
                                </a:rPr>
                                <m:t> </m:t>
                              </m:r>
                              <m:r>
                                <a:rPr lang="en-US" i="1" dirty="0">
                                  <a:latin typeface="Cambria Math" panose="02040503050406030204" pitchFamily="18" charset="0"/>
                                </a:rPr>
                                <m:t>𝑟𝑎𝑡𝑒</m:t>
                              </m:r>
                              <m:r>
                                <a:rPr lang="en-US" i="1" dirty="0" smtClean="0">
                                  <a:latin typeface="Cambria Math" panose="02040503050406030204" pitchFamily="18" charset="0"/>
                                </a:rPr>
                                <m:t>=−</m:t>
                              </m:r>
                              <m:r>
                                <a:rPr lang="en-US" i="1" dirty="0" smtClean="0">
                                  <a:latin typeface="Cambria Math" panose="02040503050406030204" pitchFamily="18" charset="0"/>
                                </a:rPr>
                                <m:t>0</m:t>
                              </m:r>
                              <m:r>
                                <a:rPr lang="en-US" i="1" dirty="0" smtClean="0">
                                  <a:latin typeface="Cambria Math" panose="02040503050406030204" pitchFamily="18" charset="0"/>
                                </a:rPr>
                                <m:t>.</m:t>
                              </m:r>
                              <m:r>
                                <a:rPr lang="en-US" i="1" dirty="0" smtClean="0">
                                  <a:latin typeface="Cambria Math" panose="02040503050406030204" pitchFamily="18" charset="0"/>
                                </a:rPr>
                                <m:t>1056</m:t>
                              </m:r>
                              <m:r>
                                <a:rPr lang="en-US" i="1" dirty="0" smtClean="0">
                                  <a:latin typeface="Cambria Math" panose="02040503050406030204" pitchFamily="18" charset="0"/>
                                </a:rPr>
                                <m:t> </m:t>
                              </m:r>
                              <m:d>
                                <m:dPr>
                                  <m:begChr m:val="["/>
                                  <m:endChr m:val="]"/>
                                  <m:ctrlPr>
                                    <a:rPr lang="en-US" i="1" dirty="0" smtClean="0">
                                      <a:latin typeface="Cambria Math" panose="02040503050406030204" pitchFamily="18" charset="0"/>
                                    </a:rPr>
                                  </m:ctrlPr>
                                </m:dPr>
                                <m:e>
                                  <m:f>
                                    <m:fPr>
                                      <m:ctrlPr>
                                        <a:rPr lang="en-US" i="1" dirty="0" smtClean="0">
                                          <a:latin typeface="Cambria Math" panose="02040503050406030204" pitchFamily="18" charset="0"/>
                                        </a:rPr>
                                      </m:ctrlPr>
                                    </m:fPr>
                                    <m:num>
                                      <m:r>
                                        <a:rPr lang="en-US" i="1" dirty="0" smtClean="0">
                                          <a:latin typeface="Cambria Math" panose="02040503050406030204" pitchFamily="18" charset="0"/>
                                        </a:rPr>
                                        <m:t>𝑟𝑎𝑑</m:t>
                                      </m:r>
                                    </m:num>
                                    <m:den>
                                      <m:r>
                                        <m:rPr>
                                          <m:sty m:val="p"/>
                                        </m:rPr>
                                        <a:rPr lang="en-US" i="1" dirty="0" smtClean="0">
                                          <a:latin typeface="Cambria Math" panose="02040503050406030204" pitchFamily="18" charset="0"/>
                                        </a:rPr>
                                        <m:t>sec</m:t>
                                      </m:r>
                                    </m:den>
                                  </m:f>
                                </m:e>
                              </m:d>
                            </m:e>
                          </m:mr>
                        </m:m>
                      </m:oMath>
                    </m:oMathPara>
                  </a14:m>
                  <a:endParaRPr lang="en-US" dirty="0" smtClean="0"/>
                </a:p>
              </p:txBody>
            </p:sp>
          </mc:Choice>
          <mc:Fallback>
            <p:sp>
              <p:nvSpPr>
                <p:cNvPr id="7" name="TextBox 6"/>
                <p:cNvSpPr txBox="1">
                  <a:spLocks noRot="1" noChangeAspect="1" noMove="1" noResize="1" noEditPoints="1" noAdjustHandles="1" noChangeArrowheads="1" noChangeShapeType="1" noTextEdit="1"/>
                </p:cNvSpPr>
                <p:nvPr/>
              </p:nvSpPr>
              <p:spPr>
                <a:xfrm>
                  <a:off x="7536872" y="3233844"/>
                  <a:ext cx="4655128" cy="2852127"/>
                </a:xfrm>
                <a:prstGeom prst="rect">
                  <a:avLst/>
                </a:prstGeom>
                <a:blipFill>
                  <a:blip r:embed="rId7"/>
                  <a:stretch>
                    <a:fillRect l="-1322" b="-11192"/>
                  </a:stretch>
                </a:blipFill>
              </p:spPr>
              <p:txBody>
                <a:bodyPr/>
                <a:lstStyle/>
                <a:p>
                  <a:r>
                    <a:rPr lang="en-US">
                      <a:noFill/>
                    </a:rPr>
                    <a:t> </a:t>
                  </a:r>
                </a:p>
              </p:txBody>
            </p:sp>
          </mc:Fallback>
        </mc:AlternateContent>
      </p:grpSp>
      <p:grpSp>
        <p:nvGrpSpPr>
          <p:cNvPr id="10" name="Group 9"/>
          <p:cNvGrpSpPr/>
          <p:nvPr/>
        </p:nvGrpSpPr>
        <p:grpSpPr>
          <a:xfrm>
            <a:off x="581890" y="2050472"/>
            <a:ext cx="3925208" cy="4304087"/>
            <a:chOff x="83128" y="858550"/>
            <a:chExt cx="4778851" cy="5227421"/>
          </a:xfrm>
        </p:grpSpPr>
        <p:pic>
          <p:nvPicPr>
            <p:cNvPr id="5" name="eventMask4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83128" y="858550"/>
              <a:ext cx="4173388" cy="2346468"/>
            </a:xfrm>
            <a:prstGeom prst="rect">
              <a:avLst/>
            </a:prstGeom>
          </p:spPr>
        </p:pic>
        <mc:AlternateContent xmlns:mc="http://schemas.openxmlformats.org/markup-compatibility/2006">
          <mc:Choice xmlns:a14="http://schemas.microsoft.com/office/drawing/2010/main" Requires="a14">
            <p:sp>
              <p:nvSpPr>
                <p:cNvPr id="8" name="TextBox 7"/>
                <p:cNvSpPr txBox="1"/>
                <p:nvPr/>
              </p:nvSpPr>
              <p:spPr>
                <a:xfrm>
                  <a:off x="206851" y="3233844"/>
                  <a:ext cx="4655128" cy="2852127"/>
                </a:xfrm>
                <a:prstGeom prst="rect">
                  <a:avLst/>
                </a:prstGeom>
                <a:noFill/>
              </p:spPr>
              <p:txBody>
                <a:bodyPr wrap="square" rtlCol="0">
                  <a:spAutoFit/>
                </a:bodyPr>
                <a:lstStyle/>
                <a:p>
                  <a:endParaRPr lang="en-US" dirty="0" smtClean="0"/>
                </a:p>
                <a:p>
                  <a:r>
                    <a:rPr lang="en-US" dirty="0" smtClean="0"/>
                    <a:t>Events created by :	</a:t>
                  </a:r>
                </a:p>
                <a:p>
                  <a:endParaRPr lang="en-US" dirty="0" smtClean="0"/>
                </a:p>
                <a:p>
                  <a:pPr/>
                  <a14:m>
                    <m:oMathPara xmlns:m="http://schemas.openxmlformats.org/officeDocument/2006/math">
                      <m:oMathParaPr>
                        <m:jc m:val="centerGroup"/>
                      </m:oMathParaPr>
                      <m:oMath xmlns:m="http://schemas.openxmlformats.org/officeDocument/2006/math">
                        <m:m>
                          <m:mPr>
                            <m:mcs>
                              <m:mc>
                                <m:mcPr>
                                  <m:count m:val="1"/>
                                  <m:mcJc m:val="center"/>
                                </m:mcPr>
                              </m:mc>
                            </m:mcs>
                            <m:ctrlPr>
                              <a:rPr lang="en-US" i="1" smtClean="0">
                                <a:latin typeface="Cambria Math" panose="02040503050406030204" pitchFamily="18" charset="0"/>
                              </a:rPr>
                            </m:ctrlPr>
                          </m:mPr>
                          <m:mr>
                            <m:e>
                              <m:r>
                                <a:rPr lang="en-US" i="1" dirty="0">
                                  <a:latin typeface="Cambria Math" panose="02040503050406030204" pitchFamily="18" charset="0"/>
                                </a:rPr>
                                <m:t>𝑟𝑜𝑙𝑙</m:t>
                              </m:r>
                              <m:r>
                                <a:rPr lang="en-US" i="1" dirty="0">
                                  <a:latin typeface="Cambria Math" panose="02040503050406030204" pitchFamily="18" charset="0"/>
                                </a:rPr>
                                <m:t> </m:t>
                              </m:r>
                              <m:r>
                                <a:rPr lang="en-US" i="1" dirty="0">
                                  <a:latin typeface="Cambria Math" panose="02040503050406030204" pitchFamily="18" charset="0"/>
                                </a:rPr>
                                <m:t>𝑟𝑎𝑡𝑒</m:t>
                              </m:r>
                              <m:r>
                                <a:rPr lang="en-US" i="1" dirty="0" smtClean="0">
                                  <a:latin typeface="Cambria Math" panose="02040503050406030204" pitchFamily="18" charset="0"/>
                                </a:rPr>
                                <m:t>=</m:t>
                              </m:r>
                              <m:r>
                                <a:rPr lang="en-US" b="0" i="1" dirty="0" smtClean="0">
                                  <a:latin typeface="Cambria Math" panose="02040503050406030204" pitchFamily="18" charset="0"/>
                                </a:rPr>
                                <m:t>0</m:t>
                              </m:r>
                              <m:r>
                                <a:rPr lang="en-US" b="0" i="1" dirty="0" smtClean="0">
                                  <a:latin typeface="Cambria Math" panose="02040503050406030204" pitchFamily="18" charset="0"/>
                                </a:rPr>
                                <m:t> </m:t>
                              </m:r>
                              <m:d>
                                <m:dPr>
                                  <m:begChr m:val="["/>
                                  <m:endChr m:val="]"/>
                                  <m:ctrlPr>
                                    <a:rPr lang="en-US" i="1" dirty="0">
                                      <a:latin typeface="Cambria Math" panose="02040503050406030204" pitchFamily="18" charset="0"/>
                                    </a:rPr>
                                  </m:ctrlPr>
                                </m:dPr>
                                <m:e>
                                  <m:f>
                                    <m:fPr>
                                      <m:ctrlPr>
                                        <a:rPr lang="en-US" i="1" dirty="0">
                                          <a:latin typeface="Cambria Math" panose="02040503050406030204" pitchFamily="18" charset="0"/>
                                        </a:rPr>
                                      </m:ctrlPr>
                                    </m:fPr>
                                    <m:num>
                                      <m:r>
                                        <a:rPr lang="en-US" i="1" dirty="0">
                                          <a:latin typeface="Cambria Math" panose="02040503050406030204" pitchFamily="18" charset="0"/>
                                        </a:rPr>
                                        <m:t>𝑟𝑎𝑑</m:t>
                                      </m:r>
                                    </m:num>
                                    <m:den>
                                      <m:r>
                                        <m:rPr>
                                          <m:sty m:val="p"/>
                                        </m:rPr>
                                        <a:rPr lang="en-US" i="1" dirty="0">
                                          <a:latin typeface="Cambria Math" panose="02040503050406030204" pitchFamily="18" charset="0"/>
                                        </a:rPr>
                                        <m:t>sec</m:t>
                                      </m:r>
                                    </m:den>
                                  </m:f>
                                </m:e>
                              </m:d>
                            </m:e>
                          </m:mr>
                          <m:mr>
                            <m:e>
                              <m:r>
                                <a:rPr lang="en-US" i="1" dirty="0">
                                  <a:latin typeface="Cambria Math" panose="02040503050406030204" pitchFamily="18" charset="0"/>
                                </a:rPr>
                                <m:t>𝑝𝑖𝑡𝑐</m:t>
                              </m:r>
                              <m:r>
                                <a:rPr lang="en-US" i="1" dirty="0">
                                  <a:latin typeface="Cambria Math" panose="02040503050406030204" pitchFamily="18" charset="0"/>
                                </a:rPr>
                                <m:t>h</m:t>
                              </m:r>
                              <m:r>
                                <a:rPr lang="en-US" i="1" dirty="0">
                                  <a:latin typeface="Cambria Math" panose="02040503050406030204" pitchFamily="18" charset="0"/>
                                </a:rPr>
                                <m:t> </m:t>
                              </m:r>
                              <m:r>
                                <a:rPr lang="en-US" i="1" dirty="0">
                                  <a:latin typeface="Cambria Math" panose="02040503050406030204" pitchFamily="18" charset="0"/>
                                </a:rPr>
                                <m:t>𝑟𝑎𝑡𝑒</m:t>
                              </m:r>
                              <m:r>
                                <a:rPr lang="en-US" b="0" i="1" dirty="0" smtClean="0">
                                  <a:latin typeface="Cambria Math" panose="02040503050406030204" pitchFamily="18" charset="0"/>
                                </a:rPr>
                                <m:t>=</m:t>
                              </m:r>
                              <m:r>
                                <a:rPr lang="en-US" b="0" i="1" dirty="0" smtClean="0">
                                  <a:latin typeface="Cambria Math" panose="02040503050406030204" pitchFamily="18" charset="0"/>
                                </a:rPr>
                                <m:t>0</m:t>
                              </m:r>
                              <m:r>
                                <a:rPr lang="en-US" b="0" i="1" dirty="0" smtClean="0">
                                  <a:latin typeface="Cambria Math" panose="02040503050406030204" pitchFamily="18" charset="0"/>
                                </a:rPr>
                                <m:t>.</m:t>
                              </m:r>
                              <m:r>
                                <a:rPr lang="en-US" b="0" i="1" dirty="0" smtClean="0">
                                  <a:latin typeface="Cambria Math" panose="02040503050406030204" pitchFamily="18" charset="0"/>
                                </a:rPr>
                                <m:t>0774</m:t>
                              </m:r>
                              <m:r>
                                <a:rPr lang="en-US" b="0" i="1" dirty="0" smtClean="0">
                                  <a:latin typeface="Cambria Math" panose="02040503050406030204" pitchFamily="18" charset="0"/>
                                </a:rPr>
                                <m:t> </m:t>
                              </m:r>
                              <m:d>
                                <m:dPr>
                                  <m:begChr m:val="["/>
                                  <m:endChr m:val="]"/>
                                  <m:ctrlPr>
                                    <a:rPr lang="en-US" i="1" dirty="0">
                                      <a:latin typeface="Cambria Math" panose="02040503050406030204" pitchFamily="18" charset="0"/>
                                    </a:rPr>
                                  </m:ctrlPr>
                                </m:dPr>
                                <m:e>
                                  <m:f>
                                    <m:fPr>
                                      <m:ctrlPr>
                                        <a:rPr lang="en-US" i="1" dirty="0">
                                          <a:latin typeface="Cambria Math" panose="02040503050406030204" pitchFamily="18" charset="0"/>
                                        </a:rPr>
                                      </m:ctrlPr>
                                    </m:fPr>
                                    <m:num>
                                      <m:r>
                                        <a:rPr lang="en-US" i="1" dirty="0">
                                          <a:latin typeface="Cambria Math" panose="02040503050406030204" pitchFamily="18" charset="0"/>
                                        </a:rPr>
                                        <m:t>𝑟𝑎𝑑</m:t>
                                      </m:r>
                                    </m:num>
                                    <m:den>
                                      <m:r>
                                        <m:rPr>
                                          <m:sty m:val="p"/>
                                        </m:rPr>
                                        <a:rPr lang="en-US" i="1" dirty="0">
                                          <a:latin typeface="Cambria Math" panose="02040503050406030204" pitchFamily="18" charset="0"/>
                                        </a:rPr>
                                        <m:t>sec</m:t>
                                      </m:r>
                                    </m:den>
                                  </m:f>
                                </m:e>
                              </m:d>
                            </m:e>
                          </m:mr>
                          <m:mr>
                            <m:e>
                              <m:r>
                                <a:rPr lang="en-US" i="1" dirty="0">
                                  <a:latin typeface="Cambria Math" panose="02040503050406030204" pitchFamily="18" charset="0"/>
                                </a:rPr>
                                <m:t>𝑦𝑎𝑤</m:t>
                              </m:r>
                              <m:r>
                                <a:rPr lang="en-US" i="1" dirty="0">
                                  <a:latin typeface="Cambria Math" panose="02040503050406030204" pitchFamily="18" charset="0"/>
                                </a:rPr>
                                <m:t> </m:t>
                              </m:r>
                              <m:r>
                                <a:rPr lang="en-US" i="1" dirty="0">
                                  <a:latin typeface="Cambria Math" panose="02040503050406030204" pitchFamily="18" charset="0"/>
                                </a:rPr>
                                <m:t>𝑟𝑎𝑡𝑒</m:t>
                              </m:r>
                              <m:r>
                                <a:rPr lang="en-US" i="1" dirty="0" smtClean="0">
                                  <a:latin typeface="Cambria Math" panose="02040503050406030204" pitchFamily="18" charset="0"/>
                                </a:rPr>
                                <m:t>=</m:t>
                              </m:r>
                              <m:r>
                                <a:rPr lang="en-US" b="0" i="1" dirty="0" smtClean="0">
                                  <a:latin typeface="Cambria Math" panose="02040503050406030204" pitchFamily="18" charset="0"/>
                                </a:rPr>
                                <m:t>0</m:t>
                              </m:r>
                              <m:d>
                                <m:dPr>
                                  <m:begChr m:val="["/>
                                  <m:endChr m:val="]"/>
                                  <m:ctrlPr>
                                    <a:rPr lang="en-US" i="1" dirty="0">
                                      <a:latin typeface="Cambria Math" panose="02040503050406030204" pitchFamily="18" charset="0"/>
                                    </a:rPr>
                                  </m:ctrlPr>
                                </m:dPr>
                                <m:e>
                                  <m:f>
                                    <m:fPr>
                                      <m:ctrlPr>
                                        <a:rPr lang="en-US" i="1" dirty="0">
                                          <a:latin typeface="Cambria Math" panose="02040503050406030204" pitchFamily="18" charset="0"/>
                                        </a:rPr>
                                      </m:ctrlPr>
                                    </m:fPr>
                                    <m:num>
                                      <m:r>
                                        <a:rPr lang="en-US" i="1" dirty="0">
                                          <a:latin typeface="Cambria Math" panose="02040503050406030204" pitchFamily="18" charset="0"/>
                                        </a:rPr>
                                        <m:t>𝑟𝑎𝑑</m:t>
                                      </m:r>
                                    </m:num>
                                    <m:den>
                                      <m:r>
                                        <m:rPr>
                                          <m:sty m:val="p"/>
                                        </m:rPr>
                                        <a:rPr lang="en-US" i="1" dirty="0">
                                          <a:latin typeface="Cambria Math" panose="02040503050406030204" pitchFamily="18" charset="0"/>
                                        </a:rPr>
                                        <m:t>sec</m:t>
                                      </m:r>
                                    </m:den>
                                  </m:f>
                                </m:e>
                              </m:d>
                            </m:e>
                          </m:mr>
                        </m:m>
                      </m:oMath>
                    </m:oMathPara>
                  </a14:m>
                  <a:endParaRPr lang="en-US" dirty="0" smtClean="0"/>
                </a:p>
              </p:txBody>
            </p:sp>
          </mc:Choice>
          <mc:Fallback>
            <p:sp>
              <p:nvSpPr>
                <p:cNvPr id="8" name="TextBox 7"/>
                <p:cNvSpPr txBox="1">
                  <a:spLocks noRot="1" noChangeAspect="1" noMove="1" noResize="1" noEditPoints="1" noAdjustHandles="1" noChangeArrowheads="1" noChangeShapeType="1" noTextEdit="1"/>
                </p:cNvSpPr>
                <p:nvPr/>
              </p:nvSpPr>
              <p:spPr>
                <a:xfrm>
                  <a:off x="206851" y="3233844"/>
                  <a:ext cx="4655128" cy="2852127"/>
                </a:xfrm>
                <a:prstGeom prst="rect">
                  <a:avLst/>
                </a:prstGeom>
                <a:blipFill>
                  <a:blip r:embed="rId9"/>
                  <a:stretch>
                    <a:fillRect l="-1276" b="-18701"/>
                  </a:stretch>
                </a:blipFill>
              </p:spPr>
              <p:txBody>
                <a:bodyPr/>
                <a:lstStyle/>
                <a:p>
                  <a:r>
                    <a:rPr lang="en-US">
                      <a:noFill/>
                    </a:rPr>
                    <a:t> </a:t>
                  </a:r>
                </a:p>
              </p:txBody>
            </p:sp>
          </mc:Fallback>
        </mc:AlternateContent>
      </p:grpSp>
      <p:sp>
        <p:nvSpPr>
          <p:cNvPr id="2" name="TextBox 1"/>
          <p:cNvSpPr txBox="1"/>
          <p:nvPr/>
        </p:nvSpPr>
        <p:spPr>
          <a:xfrm>
            <a:off x="683512" y="757779"/>
            <a:ext cx="9892145" cy="1200329"/>
          </a:xfrm>
          <a:prstGeom prst="rect">
            <a:avLst/>
          </a:prstGeom>
          <a:noFill/>
        </p:spPr>
        <p:txBody>
          <a:bodyPr wrap="square" rtlCol="0">
            <a:spAutoFit/>
          </a:bodyPr>
          <a:lstStyle/>
          <a:p>
            <a:r>
              <a:rPr lang="en-US" dirty="0" smtClean="0"/>
              <a:t>Note: We chose a parking spot with urban buildings that have many windows. </a:t>
            </a:r>
            <a:r>
              <a:rPr lang="en-US" dirty="0"/>
              <a:t/>
            </a:r>
            <a:br>
              <a:rPr lang="en-US" dirty="0"/>
            </a:br>
            <a:r>
              <a:rPr lang="en-US" dirty="0" smtClean="0"/>
              <a:t>We thought that the re-occurring, evenly spaced lines that act as rulers will help us solve a small problem before taking on a big one. </a:t>
            </a:r>
            <a:br>
              <a:rPr lang="en-US" dirty="0" smtClean="0"/>
            </a:br>
            <a:r>
              <a:rPr lang="en-US" dirty="0" smtClean="0"/>
              <a:t>We noticed these also input ambiguity to the system that will be explained in further slides.</a:t>
            </a:r>
            <a:endParaRPr lang="en-US" dirty="0"/>
          </a:p>
        </p:txBody>
      </p:sp>
    </p:spTree>
    <p:extLst>
      <p:ext uri="{BB962C8B-B14F-4D97-AF65-F5344CB8AC3E}">
        <p14:creationId xmlns:p14="http://schemas.microsoft.com/office/powerpoint/2010/main" val="3859895090"/>
      </p:ext>
    </p:extLst>
  </p:cSld>
  <p:clrMapOvr>
    <a:masterClrMapping/>
  </p:clrMapOvr>
  <p:timing>
    <p:tnLst>
      <p:par>
        <p:cTn id="1" dur="indefinite" restart="never" nodeType="tmRoot">
          <p:childTnLst>
            <p:video>
              <p:cMediaNode vol="80000" mute="1">
                <p:cTn id="2" fill="hold" display="0">
                  <p:stCondLst>
                    <p:cond delay="indefinite"/>
                  </p:stCondLst>
                </p:cTn>
                <p:tgtEl>
                  <p:spTgt spid="5"/>
                </p:tgtEl>
              </p:cMediaNode>
            </p:video>
            <p:video>
              <p:cMediaNode vol="80000">
                <p:cTn id="3" fill="hold" display="0">
                  <p:stCondLst>
                    <p:cond delay="indefinite"/>
                  </p:stCondLst>
                </p:cTn>
                <p:tgtEl>
                  <p:spTgt spid="6"/>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1066" y="344115"/>
            <a:ext cx="3629455" cy="646331"/>
          </a:xfrm>
          <a:prstGeom prst="rect">
            <a:avLst/>
          </a:prstGeom>
        </p:spPr>
        <p:txBody>
          <a:bodyPr wrap="none">
            <a:spAutoFit/>
          </a:bodyPr>
          <a:lstStyle/>
          <a:p>
            <a:r>
              <a:rPr lang="en-US" sz="3600" dirty="0"/>
              <a:t>5) </a:t>
            </a:r>
            <a:r>
              <a:rPr lang="en-US" sz="3600" dirty="0" err="1"/>
              <a:t>DataSet</a:t>
            </a:r>
            <a:r>
              <a:rPr lang="en-US" sz="3600" dirty="0"/>
              <a:t> Creator</a:t>
            </a:r>
          </a:p>
        </p:txBody>
      </p:sp>
      <mc:AlternateContent xmlns:mc="http://schemas.openxmlformats.org/markup-compatibility/2006">
        <mc:Choice xmlns:a14="http://schemas.microsoft.com/office/drawing/2010/main" Requires="a14">
          <p:sp>
            <p:nvSpPr>
              <p:cNvPr id="6" name="TextBox 5"/>
              <p:cNvSpPr txBox="1"/>
              <p:nvPr/>
            </p:nvSpPr>
            <p:spPr>
              <a:xfrm>
                <a:off x="424872" y="990446"/>
                <a:ext cx="11286837" cy="5632311"/>
              </a:xfrm>
              <a:prstGeom prst="rect">
                <a:avLst/>
              </a:prstGeom>
              <a:noFill/>
            </p:spPr>
            <p:txBody>
              <a:bodyPr wrap="square" rtlCol="0">
                <a:spAutoFit/>
              </a:bodyPr>
              <a:lstStyle/>
              <a:p>
                <a:r>
                  <a:rPr lang="en-US" b="1" dirty="0" smtClean="0"/>
                  <a:t>The function </a:t>
                </a:r>
                <a:r>
                  <a:rPr lang="en-US" dirty="0" smtClean="0"/>
                  <a:t>named </a:t>
                </a:r>
                <a:r>
                  <a:rPr lang="en-US" i="1" dirty="0" err="1" smtClean="0"/>
                  <a:t>CreateDataInSequence</a:t>
                </a:r>
                <a:r>
                  <a:rPr lang="en-US" dirty="0"/>
                  <a:t> </a:t>
                </a:r>
                <a:r>
                  <a:rPr lang="en-US" dirty="0" smtClean="0"/>
                  <a:t>runs the model(simulation) </a:t>
                </a:r>
                <a:r>
                  <a:rPr lang="en-US" i="1" dirty="0" err="1" smtClean="0"/>
                  <a:t>DeepLearningDataCreator</a:t>
                </a:r>
                <a:r>
                  <a:rPr lang="en-US" i="1" dirty="0" smtClean="0"/>
                  <a:t> </a:t>
                </a:r>
                <a:r>
                  <a:rPr lang="en-US" dirty="0" smtClean="0"/>
                  <a:t>multiple times with </a:t>
                </a:r>
                <a:r>
                  <a:rPr lang="en-US" dirty="0" smtClean="0"/>
                  <a:t>random </a:t>
                </a:r>
                <a:r>
                  <a:rPr lang="en-US" u="sng" dirty="0" smtClean="0"/>
                  <a:t>constant </a:t>
                </a:r>
                <a:r>
                  <a:rPr lang="en-US" u="sng" dirty="0" smtClean="0"/>
                  <a:t>angular rates and random initial condition</a:t>
                </a:r>
                <a:r>
                  <a:rPr lang="en-US" dirty="0" smtClean="0"/>
                  <a:t>, saving data after each iteration.</a:t>
                </a:r>
                <a:r>
                  <a:rPr lang="en-US" dirty="0"/>
                  <a:t/>
                </a:r>
                <a:br>
                  <a:rPr lang="en-US" dirty="0"/>
                </a:br>
                <a:r>
                  <a:rPr lang="en-US" dirty="0" smtClean="0"/>
                  <a:t/>
                </a:r>
                <a:br>
                  <a:rPr lang="en-US" dirty="0" smtClean="0"/>
                </a:br>
                <a:r>
                  <a:rPr lang="en-US" dirty="0" smtClean="0"/>
                  <a:t>parameters:</a:t>
                </a:r>
              </a:p>
              <a:p>
                <a:pPr marL="742950" lvl="1" indent="-285750">
                  <a:buFont typeface="Arial" panose="020B0604020202020204" pitchFamily="34" charset="0"/>
                  <a:buChar char="•"/>
                </a:pPr>
                <a:r>
                  <a:rPr lang="en-US" dirty="0" smtClean="0"/>
                  <a:t>number of sequences</a:t>
                </a:r>
              </a:p>
              <a:p>
                <a:pPr marL="742950" lvl="1" indent="-285750">
                  <a:buFont typeface="Arial" panose="020B0604020202020204" pitchFamily="34" charset="0"/>
                  <a:buChar char="•"/>
                </a:pPr>
                <a:r>
                  <a:rPr lang="en-US" dirty="0" err="1" smtClean="0"/>
                  <a:t>maxOmega</a:t>
                </a:r>
                <a:r>
                  <a:rPr lang="en-US" dirty="0" smtClean="0"/>
                  <a:t>- maximum angular velocity </a:t>
                </a:r>
                <a:r>
                  <a:rPr lang="en-US" dirty="0" smtClean="0">
                    <a:solidFill>
                      <a:srgbClr val="7030A0"/>
                    </a:solidFill>
                  </a:rPr>
                  <a:t>~[10,10,10] [rad/sec]</a:t>
                </a:r>
              </a:p>
              <a:p>
                <a:pPr marL="742950" lvl="1" indent="-285750">
                  <a:buFont typeface="Arial" panose="020B0604020202020204" pitchFamily="34" charset="0"/>
                  <a:buChar char="•"/>
                </a:pPr>
                <a:r>
                  <a:rPr lang="en-US" dirty="0" err="1" smtClean="0"/>
                  <a:t>rIC</a:t>
                </a:r>
                <a:r>
                  <a:rPr lang="en-US" dirty="0" smtClean="0"/>
                  <a:t>: random angular initial condition range</a:t>
                </a:r>
              </a:p>
              <a:p>
                <a:pPr marL="742950" lvl="1" indent="-285750">
                  <a:buFont typeface="Arial" panose="020B0604020202020204" pitchFamily="34" charset="0"/>
                  <a:buChar char="•"/>
                </a:pPr>
                <a:r>
                  <a:rPr lang="en-US" dirty="0" err="1" smtClean="0"/>
                  <a:t>startRecordingTime</a:t>
                </a:r>
                <a:r>
                  <a:rPr lang="en-US" dirty="0" smtClean="0"/>
                  <a:t> (to ignore first frames that may hold dynamic phenomena) </a:t>
                </a:r>
                <a:r>
                  <a:rPr lang="en-US" dirty="0" smtClean="0">
                    <a:solidFill>
                      <a:srgbClr val="7030A0"/>
                    </a:solidFill>
                  </a:rPr>
                  <a:t>~10*</a:t>
                </a:r>
                <a:r>
                  <a:rPr lang="en-US" dirty="0" err="1" smtClean="0">
                    <a:solidFill>
                      <a:srgbClr val="7030A0"/>
                    </a:solidFill>
                  </a:rPr>
                  <a:t>ts_camera</a:t>
                </a:r>
                <a:endParaRPr lang="en-US" dirty="0">
                  <a:solidFill>
                    <a:srgbClr val="7030A0"/>
                  </a:solidFill>
                </a:endParaRPr>
              </a:p>
              <a:p>
                <a:pPr marL="742950" lvl="1" indent="-285750">
                  <a:buFont typeface="Arial" panose="020B0604020202020204" pitchFamily="34" charset="0"/>
                  <a:buChar char="•"/>
                </a:pPr>
                <a:r>
                  <a:rPr lang="en-US" dirty="0" smtClean="0"/>
                  <a:t>simulation time </a:t>
                </a:r>
                <a:r>
                  <a:rPr lang="en-US" dirty="0" smtClean="0">
                    <a:solidFill>
                      <a:srgbClr val="7030A0"/>
                    </a:solidFill>
                  </a:rPr>
                  <a:t>~ 40* 10*</a:t>
                </a:r>
                <a:r>
                  <a:rPr lang="en-US" dirty="0" err="1" smtClean="0">
                    <a:solidFill>
                      <a:srgbClr val="7030A0"/>
                    </a:solidFill>
                  </a:rPr>
                  <a:t>ts_camera</a:t>
                </a:r>
                <a:endParaRPr lang="en-US" dirty="0">
                  <a:solidFill>
                    <a:srgbClr val="7030A0"/>
                  </a:solidFill>
                </a:endParaRPr>
              </a:p>
              <a:p>
                <a:pPr marL="742950" lvl="1" indent="-285750">
                  <a:buFont typeface="Arial" panose="020B0604020202020204" pitchFamily="34" charset="0"/>
                  <a:buChar char="•"/>
                </a:pPr>
                <a:r>
                  <a:rPr lang="en-US" dirty="0" smtClean="0"/>
                  <a:t>output-path</a:t>
                </a:r>
              </a:p>
              <a:p>
                <a:r>
                  <a:rPr lang="en-US" dirty="0" smtClean="0"/>
                  <a:t>Output:</a:t>
                </a:r>
              </a:p>
              <a:p>
                <a:pPr lvl="1"/>
                <a:r>
                  <a:rPr lang="en-US" dirty="0" smtClean="0"/>
                  <a:t>1. Data </a:t>
                </a:r>
                <a:r>
                  <a:rPr lang="en-US" dirty="0" smtClean="0"/>
                  <a:t>folder which contains .mat files with time stamped values of:</a:t>
                </a:r>
                <a:endParaRPr lang="en-US" dirty="0"/>
              </a:p>
              <a:p>
                <a:pPr lvl="2"/>
                <a:r>
                  <a:rPr lang="en-US" dirty="0" smtClean="0"/>
                  <a:t>Orientation, Angular Rates, Event Camera </a:t>
                </a:r>
                <a:r>
                  <a:rPr lang="en-US" dirty="0" smtClean="0"/>
                  <a:t>Matrices</a:t>
                </a:r>
              </a:p>
              <a:p>
                <a:pPr lvl="1"/>
                <a:r>
                  <a:rPr lang="en-US" dirty="0" smtClean="0"/>
                  <a:t>2</a:t>
                </a:r>
                <a:r>
                  <a:rPr lang="en-US" dirty="0" smtClean="0"/>
                  <a:t>. </a:t>
                </a:r>
                <a:r>
                  <a:rPr lang="en-US" dirty="0"/>
                  <a:t> </a:t>
                </a:r>
                <a:r>
                  <a:rPr lang="en-US" dirty="0" smtClean="0"/>
                  <a:t>Movies </a:t>
                </a:r>
                <a:r>
                  <a:rPr lang="en-US" dirty="0" smtClean="0"/>
                  <a:t>folder which contains Event Camera .mp4 files to validate that the data is as intended.</a:t>
                </a:r>
                <a:endParaRPr lang="he-IL" dirty="0" smtClean="0"/>
              </a:p>
              <a:p>
                <a:pPr lvl="1"/>
                <a:endParaRPr lang="he-IL" dirty="0" smtClean="0"/>
              </a:p>
              <a:p>
                <a14:m>
                  <m:oMath xmlns:m="http://schemas.openxmlformats.org/officeDocument/2006/math">
                    <m:r>
                      <a:rPr lang="en-US" b="0" i="1" smtClean="0">
                        <a:latin typeface="Cambria Math" panose="02040503050406030204" pitchFamily="18" charset="0"/>
                      </a:rPr>
                      <m:t>→</m:t>
                    </m:r>
                  </m:oMath>
                </a14:m>
                <a:r>
                  <a:rPr lang="en-US" dirty="0" smtClean="0"/>
                  <a:t>Four data sets of interest were created: </a:t>
                </a:r>
              </a:p>
              <a:p>
                <a:pPr marL="285750" indent="-285750">
                  <a:buFont typeface="Arial" panose="020B0604020202020204" pitchFamily="34" charset="0"/>
                  <a:buChar char="•"/>
                </a:pPr>
                <a:r>
                  <a:rPr lang="en-US" dirty="0" smtClean="0"/>
                  <a:t>pitchOnly_6degPerSec</a:t>
                </a:r>
              </a:p>
              <a:p>
                <a:pPr marL="285750" indent="-285750">
                  <a:buFont typeface="Arial" panose="020B0604020202020204" pitchFamily="34" charset="0"/>
                  <a:buChar char="•"/>
                </a:pPr>
                <a:r>
                  <a:rPr lang="en-US" dirty="0" smtClean="0"/>
                  <a:t>rollOnly_10degPerSec</a:t>
                </a:r>
              </a:p>
              <a:p>
                <a:pPr marL="285750" indent="-285750">
                  <a:buFont typeface="Arial" panose="020B0604020202020204" pitchFamily="34" charset="0"/>
                  <a:buChar char="•"/>
                </a:pPr>
                <a:r>
                  <a:rPr lang="en-US" dirty="0" smtClean="0"/>
                  <a:t>pitchAndYaw_10degPerSec</a:t>
                </a:r>
              </a:p>
              <a:p>
                <a:pPr marL="285750" indent="-285750">
                  <a:buFont typeface="Arial" panose="020B0604020202020204" pitchFamily="34" charset="0"/>
                  <a:buChar char="•"/>
                </a:pPr>
                <a:r>
                  <a:rPr lang="en-US" dirty="0" smtClean="0"/>
                  <a:t>all_10degPerSec</a:t>
                </a:r>
              </a:p>
            </p:txBody>
          </p:sp>
        </mc:Choice>
        <mc:Fallback>
          <p:sp>
            <p:nvSpPr>
              <p:cNvPr id="6" name="TextBox 5"/>
              <p:cNvSpPr txBox="1">
                <a:spLocks noRot="1" noChangeAspect="1" noMove="1" noResize="1" noEditPoints="1" noAdjustHandles="1" noChangeArrowheads="1" noChangeShapeType="1" noTextEdit="1"/>
              </p:cNvSpPr>
              <p:nvPr/>
            </p:nvSpPr>
            <p:spPr>
              <a:xfrm>
                <a:off x="424872" y="990446"/>
                <a:ext cx="11286837" cy="5632311"/>
              </a:xfrm>
              <a:prstGeom prst="rect">
                <a:avLst/>
              </a:prstGeom>
              <a:blipFill>
                <a:blip r:embed="rId2"/>
                <a:stretch>
                  <a:fillRect l="-486" t="-541" b="-758"/>
                </a:stretch>
              </a:blipFill>
            </p:spPr>
            <p:txBody>
              <a:bodyPr/>
              <a:lstStyle/>
              <a:p>
                <a:r>
                  <a:rPr lang="en-US">
                    <a:noFill/>
                  </a:rPr>
                  <a:t> </a:t>
                </a:r>
              </a:p>
            </p:txBody>
          </p:sp>
        </mc:Fallback>
      </mc:AlternateContent>
    </p:spTree>
    <p:extLst>
      <p:ext uri="{BB962C8B-B14F-4D97-AF65-F5344CB8AC3E}">
        <p14:creationId xmlns:p14="http://schemas.microsoft.com/office/powerpoint/2010/main" val="30016892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2057" y="168625"/>
            <a:ext cx="3670557" cy="646331"/>
          </a:xfrm>
          <a:prstGeom prst="rect">
            <a:avLst/>
          </a:prstGeom>
        </p:spPr>
        <p:txBody>
          <a:bodyPr wrap="none">
            <a:spAutoFit/>
          </a:bodyPr>
          <a:lstStyle/>
          <a:p>
            <a:r>
              <a:rPr lang="en-US" sz="3600" dirty="0"/>
              <a:t>6) Training </a:t>
            </a:r>
            <a:r>
              <a:rPr lang="en-US" sz="3600" dirty="0"/>
              <a:t>Process</a:t>
            </a:r>
          </a:p>
        </p:txBody>
      </p:sp>
      <p:sp>
        <p:nvSpPr>
          <p:cNvPr id="3" name="Rectangle 2"/>
          <p:cNvSpPr/>
          <p:nvPr/>
        </p:nvSpPr>
        <p:spPr>
          <a:xfrm>
            <a:off x="511392" y="1138443"/>
            <a:ext cx="3468691" cy="4524315"/>
          </a:xfrm>
          <a:prstGeom prst="rect">
            <a:avLst/>
          </a:prstGeom>
        </p:spPr>
        <p:txBody>
          <a:bodyPr wrap="square">
            <a:spAutoFit/>
          </a:bodyPr>
          <a:lstStyle/>
          <a:p>
            <a:r>
              <a:rPr lang="en-US" dirty="0" smtClean="0"/>
              <a:t>We used MATALB’s </a:t>
            </a:r>
            <a:r>
              <a:rPr lang="en-US" i="1" dirty="0" smtClean="0"/>
              <a:t>Experiment Manager </a:t>
            </a:r>
            <a:r>
              <a:rPr lang="en-US" dirty="0" smtClean="0"/>
              <a:t>to test </a:t>
            </a:r>
            <a:r>
              <a:rPr lang="en-US" dirty="0" smtClean="0"/>
              <a:t>different network architectures, and training hyper parameters on different data sets to obtain confidence in our network design:</a:t>
            </a:r>
          </a:p>
          <a:p>
            <a:endParaRPr lang="en-US" dirty="0"/>
          </a:p>
          <a:p>
            <a:r>
              <a:rPr lang="en-US" dirty="0" smtClean="0"/>
              <a:t>1) Pitch only with a simple network</a:t>
            </a:r>
          </a:p>
          <a:p>
            <a:endParaRPr lang="en-US" dirty="0"/>
          </a:p>
          <a:p>
            <a:r>
              <a:rPr lang="en-US" dirty="0" smtClean="0"/>
              <a:t>2) Pitch only with </a:t>
            </a:r>
            <a:r>
              <a:rPr lang="en-US" dirty="0" err="1" smtClean="0"/>
              <a:t>googleNet</a:t>
            </a:r>
            <a:r>
              <a:rPr lang="en-US" dirty="0" smtClean="0"/>
              <a:t> based network</a:t>
            </a:r>
          </a:p>
          <a:p>
            <a:endParaRPr lang="en-US" dirty="0"/>
          </a:p>
          <a:p>
            <a:r>
              <a:rPr lang="en-US" dirty="0" smtClean="0"/>
              <a:t>3) Pitch + Yaw with a simple network and more mini batches </a:t>
            </a:r>
          </a:p>
          <a:p>
            <a:endParaRPr lang="en-US" dirty="0"/>
          </a:p>
          <a:p>
            <a:r>
              <a:rPr lang="en-US" dirty="0" smtClean="0"/>
              <a:t>4) And so on…</a:t>
            </a:r>
          </a:p>
        </p:txBody>
      </p:sp>
      <p:pic>
        <p:nvPicPr>
          <p:cNvPr id="7" name="Picture 6"/>
          <p:cNvPicPr>
            <a:picLocks noChangeAspect="1"/>
          </p:cNvPicPr>
          <p:nvPr/>
        </p:nvPicPr>
        <p:blipFill rotWithShape="1">
          <a:blip r:embed="rId2"/>
          <a:srcRect l="1016" t="3228" b="27681"/>
          <a:stretch/>
        </p:blipFill>
        <p:spPr>
          <a:xfrm>
            <a:off x="4097553" y="466496"/>
            <a:ext cx="7795921" cy="5675685"/>
          </a:xfrm>
          <a:prstGeom prst="rect">
            <a:avLst/>
          </a:prstGeom>
        </p:spPr>
      </p:pic>
    </p:spTree>
    <p:extLst>
      <p:ext uri="{BB962C8B-B14F-4D97-AF65-F5344CB8AC3E}">
        <p14:creationId xmlns:p14="http://schemas.microsoft.com/office/powerpoint/2010/main" val="41714787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2057" y="168625"/>
            <a:ext cx="6812442" cy="646331"/>
          </a:xfrm>
          <a:prstGeom prst="rect">
            <a:avLst/>
          </a:prstGeom>
        </p:spPr>
        <p:txBody>
          <a:bodyPr wrap="none">
            <a:spAutoFit/>
          </a:bodyPr>
          <a:lstStyle/>
          <a:p>
            <a:r>
              <a:rPr lang="en-US" sz="3600" dirty="0"/>
              <a:t>6) Training </a:t>
            </a:r>
            <a:r>
              <a:rPr lang="en-US" sz="3600" dirty="0" smtClean="0"/>
              <a:t>Process – Chosen Model</a:t>
            </a:r>
            <a:endParaRPr lang="en-US" sz="3600" dirty="0"/>
          </a:p>
        </p:txBody>
      </p:sp>
      <p:pic>
        <p:nvPicPr>
          <p:cNvPr id="5" name="Picture 4"/>
          <p:cNvPicPr>
            <a:picLocks noChangeAspect="1"/>
          </p:cNvPicPr>
          <p:nvPr/>
        </p:nvPicPr>
        <p:blipFill rotWithShape="1">
          <a:blip r:embed="rId2"/>
          <a:srcRect t="1208"/>
          <a:stretch/>
        </p:blipFill>
        <p:spPr>
          <a:xfrm>
            <a:off x="872259" y="1653309"/>
            <a:ext cx="9571559" cy="4531591"/>
          </a:xfrm>
          <a:prstGeom prst="rect">
            <a:avLst/>
          </a:prstGeom>
        </p:spPr>
      </p:pic>
      <p:sp>
        <p:nvSpPr>
          <p:cNvPr id="6" name="TextBox 5"/>
          <p:cNvSpPr txBox="1"/>
          <p:nvPr/>
        </p:nvSpPr>
        <p:spPr>
          <a:xfrm>
            <a:off x="471054" y="957149"/>
            <a:ext cx="3168944" cy="369332"/>
          </a:xfrm>
          <a:prstGeom prst="rect">
            <a:avLst/>
          </a:prstGeom>
          <a:noFill/>
        </p:spPr>
        <p:txBody>
          <a:bodyPr wrap="none" rtlCol="0">
            <a:spAutoFit/>
          </a:bodyPr>
          <a:lstStyle/>
          <a:p>
            <a:r>
              <a:rPr lang="en-US" dirty="0" smtClean="0"/>
              <a:t>e2wNet1 – Chosen Architecture</a:t>
            </a:r>
            <a:endParaRPr lang="en-US" dirty="0"/>
          </a:p>
        </p:txBody>
      </p:sp>
    </p:spTree>
    <p:extLst>
      <p:ext uri="{BB962C8B-B14F-4D97-AF65-F5344CB8AC3E}">
        <p14:creationId xmlns:p14="http://schemas.microsoft.com/office/powerpoint/2010/main" val="8553122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2057" y="168625"/>
            <a:ext cx="5102038" cy="646331"/>
          </a:xfrm>
          <a:prstGeom prst="rect">
            <a:avLst/>
          </a:prstGeom>
        </p:spPr>
        <p:txBody>
          <a:bodyPr wrap="none">
            <a:spAutoFit/>
          </a:bodyPr>
          <a:lstStyle/>
          <a:p>
            <a:r>
              <a:rPr lang="en-US" sz="3600" dirty="0"/>
              <a:t>6) Training </a:t>
            </a:r>
            <a:r>
              <a:rPr lang="en-US" sz="3600" dirty="0" smtClean="0"/>
              <a:t>Process - RMSE</a:t>
            </a:r>
            <a:endParaRPr lang="en-US" sz="3600" dirty="0"/>
          </a:p>
        </p:txBody>
      </p:sp>
      <mc:AlternateContent xmlns:mc="http://schemas.openxmlformats.org/markup-compatibility/2006" xmlns:a14="http://schemas.microsoft.com/office/drawing/2010/main">
        <mc:Choice Requires="a14">
          <p:sp>
            <p:nvSpPr>
              <p:cNvPr id="6" name="TextBox 5"/>
              <p:cNvSpPr txBox="1"/>
              <p:nvPr/>
            </p:nvSpPr>
            <p:spPr>
              <a:xfrm>
                <a:off x="192057" y="1058750"/>
                <a:ext cx="5015345" cy="4121706"/>
              </a:xfrm>
              <a:prstGeom prst="rect">
                <a:avLst/>
              </a:prstGeom>
              <a:noFill/>
            </p:spPr>
            <p:txBody>
              <a:bodyPr wrap="square" rtlCol="0">
                <a:spAutoFit/>
              </a:bodyPr>
              <a:lstStyle/>
              <a:p>
                <a:r>
                  <a:rPr lang="en-US" dirty="0" smtClean="0"/>
                  <a:t>We present e2wNet1’s results for different data sets, all with </a:t>
                </a:r>
                <a:r>
                  <a:rPr lang="en-US" dirty="0" err="1" smtClean="0"/>
                  <a:t>sgdm</a:t>
                </a:r>
                <a:r>
                  <a:rPr lang="en-US" dirty="0" smtClean="0"/>
                  <a:t> optimizer and adaptive learning rate </a:t>
                </a:r>
              </a:p>
              <a:p>
                <a:endParaRPr lang="en-US" dirty="0" smtClean="0"/>
              </a:p>
              <a:p>
                <a:endParaRPr lang="en-US" dirty="0"/>
              </a:p>
              <a:p>
                <a:pPr marL="285750" indent="-285750">
                  <a:buFont typeface="Arial" panose="020B0604020202020204" pitchFamily="34" charset="0"/>
                  <a:buChar char="•"/>
                </a:pPr>
                <a:r>
                  <a:rPr lang="en-US" dirty="0" smtClean="0"/>
                  <a:t>Notice the relative error between the maximum angular rate of the data set and the RMSE:</a:t>
                </a:r>
                <a:br>
                  <a:rPr lang="en-US" dirty="0" smtClean="0"/>
                </a:br>
                <a:r>
                  <a:rPr lang="en-US" dirty="0" smtClean="0"/>
                  <a:t>For </a:t>
                </a:r>
                <a:r>
                  <a:rPr lang="en-US" dirty="0" err="1" smtClean="0"/>
                  <a:t>rollOnly</a:t>
                </a:r>
                <a:r>
                  <a:rPr lang="en-US" dirty="0" smtClean="0"/>
                  <a:t> </a:t>
                </a:r>
                <a:r>
                  <a:rPr lang="en-US" dirty="0" smtClean="0">
                    <a:solidFill>
                      <a:srgbClr val="FF0000"/>
                    </a:solidFill>
                  </a:rPr>
                  <a:t>(red) </a:t>
                </a:r>
                <a14:m>
                  <m:oMath xmlns:m="http://schemas.openxmlformats.org/officeDocument/2006/math">
                    <m:f>
                      <m:fPr>
                        <m:ctrlPr>
                          <a:rPr lang="en-US" i="1" dirty="0" smtClean="0">
                            <a:latin typeface="Cambria Math" panose="02040503050406030204" pitchFamily="18" charset="0"/>
                          </a:rPr>
                        </m:ctrlPr>
                      </m:fPr>
                      <m:num>
                        <m:r>
                          <a:rPr lang="en-US" i="1" dirty="0" smtClean="0">
                            <a:latin typeface="Cambria Math" panose="02040503050406030204" pitchFamily="18" charset="0"/>
                          </a:rPr>
                          <m:t>0</m:t>
                        </m:r>
                        <m:r>
                          <a:rPr lang="en-US" i="1" dirty="0" smtClean="0">
                            <a:latin typeface="Cambria Math" panose="02040503050406030204" pitchFamily="18" charset="0"/>
                          </a:rPr>
                          <m:t>.</m:t>
                        </m:r>
                        <m:r>
                          <a:rPr lang="en-US" i="1" dirty="0" smtClean="0">
                            <a:latin typeface="Cambria Math" panose="02040503050406030204" pitchFamily="18" charset="0"/>
                          </a:rPr>
                          <m:t>01</m:t>
                        </m:r>
                      </m:num>
                      <m:den>
                        <m:r>
                          <m:rPr>
                            <m:sty m:val="p"/>
                          </m:rPr>
                          <a:rPr lang="en-US" i="1" dirty="0" smtClean="0">
                            <a:latin typeface="Cambria Math" panose="02040503050406030204" pitchFamily="18" charset="0"/>
                          </a:rPr>
                          <m:t>deg</m:t>
                        </m:r>
                        <m:r>
                          <a:rPr lang="en-US" i="1" dirty="0" smtClean="0">
                            <a:latin typeface="Cambria Math" panose="02040503050406030204" pitchFamily="18" charset="0"/>
                          </a:rPr>
                          <m:t>2</m:t>
                        </m:r>
                        <m:r>
                          <a:rPr lang="en-US" i="1" dirty="0" smtClean="0">
                            <a:latin typeface="Cambria Math" panose="02040503050406030204" pitchFamily="18" charset="0"/>
                          </a:rPr>
                          <m:t>𝑟𝑎𝑑</m:t>
                        </m:r>
                        <m:d>
                          <m:dPr>
                            <m:ctrlPr>
                              <a:rPr lang="en-US" i="1" dirty="0" smtClean="0">
                                <a:latin typeface="Cambria Math" panose="02040503050406030204" pitchFamily="18" charset="0"/>
                              </a:rPr>
                            </m:ctrlPr>
                          </m:dPr>
                          <m:e>
                            <m:r>
                              <a:rPr lang="en-US" i="1" dirty="0" smtClean="0">
                                <a:latin typeface="Cambria Math" panose="02040503050406030204" pitchFamily="18" charset="0"/>
                              </a:rPr>
                              <m:t>10</m:t>
                            </m:r>
                          </m:e>
                        </m:d>
                      </m:den>
                    </m:f>
                    <m:r>
                      <a:rPr lang="en-US" i="1" dirty="0" smtClean="0">
                        <a:latin typeface="Cambria Math" panose="02040503050406030204" pitchFamily="18" charset="0"/>
                      </a:rPr>
                      <m:t>=</m:t>
                    </m:r>
                    <m:r>
                      <a:rPr lang="en-US" i="1" dirty="0" smtClean="0">
                        <a:latin typeface="Cambria Math" panose="02040503050406030204" pitchFamily="18" charset="0"/>
                      </a:rPr>
                      <m:t>5</m:t>
                    </m:r>
                    <m:r>
                      <a:rPr lang="en-US" i="1" dirty="0" smtClean="0">
                        <a:latin typeface="Cambria Math" panose="02040503050406030204" pitchFamily="18" charset="0"/>
                      </a:rPr>
                      <m:t>% </m:t>
                    </m:r>
                    <m:r>
                      <a:rPr lang="en-US" i="1" dirty="0" smtClean="0">
                        <a:latin typeface="Cambria Math" panose="02040503050406030204" pitchFamily="18" charset="0"/>
                      </a:rPr>
                      <m:t>𝑒𝑟𝑟𝑜𝑟</m:t>
                    </m:r>
                  </m:oMath>
                </a14:m>
                <a:endParaRPr lang="en-US" dirty="0" smtClean="0">
                  <a:solidFill>
                    <a:srgbClr val="FF0000"/>
                  </a:solidFill>
                </a:endParaRPr>
              </a:p>
              <a:p>
                <a:endParaRPr lang="en-US" dirty="0"/>
              </a:p>
              <a:p>
                <a:pPr marL="285750" indent="-285750">
                  <a:buFont typeface="Arial" panose="020B0604020202020204" pitchFamily="34" charset="0"/>
                  <a:buChar char="•"/>
                </a:pPr>
                <a:r>
                  <a:rPr lang="en-US" dirty="0" smtClean="0"/>
                  <a:t>We would like to emphasize that the training on data set 'all 10degPerSec‘ could have continued but it was stopped after 30 epochs (1000 sequence data set), we believe it wouldn’t have done better than the pitch and yaw data set.</a:t>
                </a:r>
                <a:endParaRPr lang="en-US" dirty="0"/>
              </a:p>
            </p:txBody>
          </p:sp>
        </mc:Choice>
        <mc:Fallback xmlns="">
          <p:sp>
            <p:nvSpPr>
              <p:cNvPr id="6" name="TextBox 5"/>
              <p:cNvSpPr txBox="1">
                <a:spLocks noRot="1" noChangeAspect="1" noMove="1" noResize="1" noEditPoints="1" noAdjustHandles="1" noChangeArrowheads="1" noChangeShapeType="1" noTextEdit="1"/>
              </p:cNvSpPr>
              <p:nvPr/>
            </p:nvSpPr>
            <p:spPr>
              <a:xfrm>
                <a:off x="192057" y="1058750"/>
                <a:ext cx="5015345" cy="4121706"/>
              </a:xfrm>
              <a:prstGeom prst="rect">
                <a:avLst/>
              </a:prstGeom>
              <a:blipFill>
                <a:blip r:embed="rId2"/>
                <a:stretch>
                  <a:fillRect l="-1095" t="-888" r="-243" b="-1479"/>
                </a:stretch>
              </a:blipFill>
            </p:spPr>
            <p:txBody>
              <a:bodyPr/>
              <a:lstStyle/>
              <a:p>
                <a:r>
                  <a:rPr lang="en-US">
                    <a:noFill/>
                  </a:rPr>
                  <a:t> </a:t>
                </a:r>
              </a:p>
            </p:txBody>
          </p:sp>
        </mc:Fallback>
      </mc:AlternateContent>
      <p:pic>
        <p:nvPicPr>
          <p:cNvPr id="13" name="Picture 12"/>
          <p:cNvPicPr>
            <a:picLocks noChangeAspect="1"/>
          </p:cNvPicPr>
          <p:nvPr/>
        </p:nvPicPr>
        <p:blipFill>
          <a:blip r:embed="rId3"/>
          <a:stretch>
            <a:fillRect/>
          </a:stretch>
        </p:blipFill>
        <p:spPr>
          <a:xfrm>
            <a:off x="5207402" y="1458479"/>
            <a:ext cx="6367044" cy="4923847"/>
          </a:xfrm>
          <a:prstGeom prst="rect">
            <a:avLst/>
          </a:prstGeom>
        </p:spPr>
      </p:pic>
    </p:spTree>
    <p:extLst>
      <p:ext uri="{BB962C8B-B14F-4D97-AF65-F5344CB8AC3E}">
        <p14:creationId xmlns:p14="http://schemas.microsoft.com/office/powerpoint/2010/main" val="24024488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50675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88807" y="1237673"/>
            <a:ext cx="6714877" cy="5394880"/>
          </a:xfrm>
          <a:prstGeom prst="rect">
            <a:avLst/>
          </a:prstGeom>
        </p:spPr>
      </p:pic>
      <p:sp>
        <p:nvSpPr>
          <p:cNvPr id="5" name="Rectangle 4"/>
          <p:cNvSpPr/>
          <p:nvPr/>
        </p:nvSpPr>
        <p:spPr>
          <a:xfrm>
            <a:off x="442283" y="245715"/>
            <a:ext cx="6002092" cy="646331"/>
          </a:xfrm>
          <a:prstGeom prst="rect">
            <a:avLst/>
          </a:prstGeom>
        </p:spPr>
        <p:txBody>
          <a:bodyPr wrap="none">
            <a:spAutoFit/>
          </a:bodyPr>
          <a:lstStyle/>
          <a:p>
            <a:r>
              <a:rPr lang="en-US" sz="3600" dirty="0" smtClean="0"/>
              <a:t>7) Estimation Results - </a:t>
            </a:r>
            <a:r>
              <a:rPr lang="en-US" sz="3600" dirty="0" err="1" smtClean="0"/>
              <a:t>RollOnly</a:t>
            </a:r>
            <a:endParaRPr lang="en-US" sz="3600" dirty="0" smtClean="0"/>
          </a:p>
        </p:txBody>
      </p:sp>
      <p:sp>
        <p:nvSpPr>
          <p:cNvPr id="6" name="TextBox 5"/>
          <p:cNvSpPr txBox="1"/>
          <p:nvPr/>
        </p:nvSpPr>
        <p:spPr>
          <a:xfrm>
            <a:off x="471430" y="1385454"/>
            <a:ext cx="3837845" cy="2031325"/>
          </a:xfrm>
          <a:prstGeom prst="rect">
            <a:avLst/>
          </a:prstGeom>
          <a:noFill/>
        </p:spPr>
        <p:txBody>
          <a:bodyPr wrap="none" rtlCol="0">
            <a:spAutoFit/>
          </a:bodyPr>
          <a:lstStyle/>
          <a:p>
            <a:r>
              <a:rPr lang="en-US" dirty="0" smtClean="0"/>
              <a:t>Input to Estimator: 11 event frames</a:t>
            </a:r>
          </a:p>
          <a:p>
            <a:endParaRPr lang="en-US" dirty="0"/>
          </a:p>
          <a:p>
            <a:r>
              <a:rPr lang="en-US" u="sng" dirty="0" smtClean="0"/>
              <a:t>Legend:</a:t>
            </a:r>
          </a:p>
          <a:p>
            <a:r>
              <a:rPr lang="en-US" dirty="0" smtClean="0"/>
              <a:t>Top Left </a:t>
            </a:r>
            <a:r>
              <a:rPr lang="en-US" dirty="0"/>
              <a:t>– Stabilized Camera on Gimbal</a:t>
            </a:r>
          </a:p>
          <a:p>
            <a:r>
              <a:rPr lang="en-US" dirty="0" smtClean="0"/>
              <a:t>Top Right – Camera installed on Base</a:t>
            </a:r>
          </a:p>
          <a:p>
            <a:r>
              <a:rPr lang="en-US" dirty="0" smtClean="0"/>
              <a:t>Bottom Left – Base Roll Estimation</a:t>
            </a:r>
          </a:p>
          <a:p>
            <a:r>
              <a:rPr lang="en-US" dirty="0" smtClean="0"/>
              <a:t>Bottom Right – Event Camera’s State</a:t>
            </a:r>
          </a:p>
        </p:txBody>
      </p:sp>
    </p:spTree>
    <p:extLst>
      <p:ext uri="{BB962C8B-B14F-4D97-AF65-F5344CB8AC3E}">
        <p14:creationId xmlns:p14="http://schemas.microsoft.com/office/powerpoint/2010/main" val="8337992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42283" y="245715"/>
            <a:ext cx="3432222" cy="646331"/>
          </a:xfrm>
          <a:prstGeom prst="rect">
            <a:avLst/>
          </a:prstGeom>
        </p:spPr>
        <p:txBody>
          <a:bodyPr wrap="none">
            <a:spAutoFit/>
          </a:bodyPr>
          <a:lstStyle/>
          <a:p>
            <a:r>
              <a:rPr lang="en-US" sz="3600" dirty="0" smtClean="0"/>
              <a:t>Results – </a:t>
            </a:r>
            <a:r>
              <a:rPr lang="en-US" sz="3600" dirty="0" err="1" smtClean="0"/>
              <a:t>BallSim</a:t>
            </a:r>
            <a:endParaRPr lang="en-US" sz="3600" dirty="0" smtClean="0"/>
          </a:p>
        </p:txBody>
      </p:sp>
      <p:pic>
        <p:nvPicPr>
          <p:cNvPr id="2" name="Picture 1"/>
          <p:cNvPicPr>
            <a:picLocks noChangeAspect="1"/>
          </p:cNvPicPr>
          <p:nvPr/>
        </p:nvPicPr>
        <p:blipFill>
          <a:blip r:embed="rId2"/>
          <a:stretch>
            <a:fillRect/>
          </a:stretch>
        </p:blipFill>
        <p:spPr>
          <a:xfrm>
            <a:off x="1556904" y="2864860"/>
            <a:ext cx="8400658" cy="3452813"/>
          </a:xfrm>
          <a:prstGeom prst="rect">
            <a:avLst/>
          </a:prstGeom>
        </p:spPr>
      </p:pic>
      <p:cxnSp>
        <p:nvCxnSpPr>
          <p:cNvPr id="5" name="Straight Connector 4"/>
          <p:cNvCxnSpPr/>
          <p:nvPr/>
        </p:nvCxnSpPr>
        <p:spPr>
          <a:xfrm>
            <a:off x="10917382" y="1173018"/>
            <a:ext cx="0" cy="1126837"/>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470073" y="1173018"/>
            <a:ext cx="0" cy="1126837"/>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7" name="Oval 6"/>
          <p:cNvSpPr/>
          <p:nvPr/>
        </p:nvSpPr>
        <p:spPr>
          <a:xfrm>
            <a:off x="7915564" y="1427017"/>
            <a:ext cx="618837" cy="618837"/>
          </a:xfrm>
          <a:prstGeom prst="ellipse">
            <a:avLst/>
          </a:prstGeom>
          <a:solidFill>
            <a:schemeClr val="accent1">
              <a:lumMod val="5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9785927" y="1427016"/>
            <a:ext cx="618837" cy="618837"/>
          </a:xfrm>
          <a:prstGeom prst="ellipse">
            <a:avLst/>
          </a:prstGeom>
          <a:noFill/>
          <a:ln w="38100">
            <a:solidFill>
              <a:srgbClr val="FF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8141855" y="1293088"/>
            <a:ext cx="1048327" cy="0"/>
          </a:xfrm>
          <a:prstGeom prst="straightConnector1">
            <a:avLst/>
          </a:prstGeom>
          <a:ln w="285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flipV="1">
            <a:off x="9538856" y="2207489"/>
            <a:ext cx="729672" cy="461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6470073" y="1736434"/>
            <a:ext cx="4447309" cy="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8127498" y="2340026"/>
            <a:ext cx="3935693" cy="369332"/>
          </a:xfrm>
          <a:prstGeom prst="rect">
            <a:avLst/>
          </a:prstGeom>
          <a:noFill/>
        </p:spPr>
        <p:txBody>
          <a:bodyPr wrap="none" rtlCol="0">
            <a:spAutoFit/>
          </a:bodyPr>
          <a:lstStyle/>
          <a:p>
            <a:r>
              <a:rPr lang="en-US" dirty="0" smtClean="0">
                <a:solidFill>
                  <a:srgbClr val="FF0000"/>
                </a:solidFill>
              </a:rPr>
              <a:t>After collision, updated random velocity</a:t>
            </a:r>
            <a:endParaRPr lang="en-US" dirty="0">
              <a:solidFill>
                <a:srgbClr val="FF0000"/>
              </a:solidFill>
            </a:endParaRPr>
          </a:p>
        </p:txBody>
      </p:sp>
      <p:sp>
        <p:nvSpPr>
          <p:cNvPr id="16" name="TextBox 15"/>
          <p:cNvSpPr txBox="1"/>
          <p:nvPr/>
        </p:nvSpPr>
        <p:spPr>
          <a:xfrm>
            <a:off x="7092542" y="782168"/>
            <a:ext cx="1618713" cy="369332"/>
          </a:xfrm>
          <a:prstGeom prst="rect">
            <a:avLst/>
          </a:prstGeom>
          <a:noFill/>
        </p:spPr>
        <p:txBody>
          <a:bodyPr wrap="none" rtlCol="0">
            <a:spAutoFit/>
          </a:bodyPr>
          <a:lstStyle/>
          <a:p>
            <a:r>
              <a:rPr lang="en-US" dirty="0" smtClean="0">
                <a:solidFill>
                  <a:schemeClr val="accent1">
                    <a:lumMod val="50000"/>
                  </a:schemeClr>
                </a:solidFill>
              </a:rPr>
              <a:t>Before collision</a:t>
            </a:r>
            <a:endParaRPr lang="en-US" dirty="0">
              <a:solidFill>
                <a:schemeClr val="accent1">
                  <a:lumMod val="50000"/>
                </a:schemeClr>
              </a:solidFill>
            </a:endParaRPr>
          </a:p>
        </p:txBody>
      </p:sp>
      <mc:AlternateContent xmlns:mc="http://schemas.openxmlformats.org/markup-compatibility/2006">
        <mc:Choice xmlns:a14="http://schemas.microsoft.com/office/drawing/2010/main" Requires="a14">
          <p:sp>
            <p:nvSpPr>
              <p:cNvPr id="17" name="TextBox 16"/>
              <p:cNvSpPr txBox="1"/>
              <p:nvPr/>
            </p:nvSpPr>
            <p:spPr>
              <a:xfrm>
                <a:off x="427852" y="966834"/>
                <a:ext cx="5529603" cy="1200329"/>
              </a:xfrm>
              <a:prstGeom prst="rect">
                <a:avLst/>
              </a:prstGeom>
              <a:noFill/>
            </p:spPr>
            <p:txBody>
              <a:bodyPr wrap="square" rtlCol="0">
                <a:spAutoFit/>
              </a:bodyPr>
              <a:lstStyle/>
              <a:p>
                <a:r>
                  <a:rPr lang="en-US" u="sng" dirty="0" err="1" smtClean="0"/>
                  <a:t>BallSim</a:t>
                </a:r>
                <a:r>
                  <a:rPr lang="en-US" u="sng" dirty="0" smtClean="0"/>
                  <a:t> provides angular velocity commands to the Base. </a:t>
                </a:r>
                <a:r>
                  <a:rPr lang="en-US" dirty="0" smtClean="0"/>
                  <a:t>It allows us to choose random velocities from range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𝑚𝑎𝑥𝑂𝑚𝑒𝑔𝑎</m:t>
                    </m:r>
                    <m:r>
                      <a:rPr lang="en-US" b="0" i="1" smtClean="0">
                        <a:latin typeface="Cambria Math" panose="02040503050406030204" pitchFamily="18" charset="0"/>
                      </a:rPr>
                      <m:t>,</m:t>
                    </m:r>
                    <m:r>
                      <a:rPr lang="en-US" b="0" i="1" smtClean="0">
                        <a:latin typeface="Cambria Math" panose="02040503050406030204" pitchFamily="18" charset="0"/>
                      </a:rPr>
                      <m:t>𝑚𝑎𝑥𝑂𝑚𝑒𝑔𝑎</m:t>
                    </m:r>
                    <m:r>
                      <a:rPr lang="en-US" b="0" i="1" smtClean="0">
                        <a:latin typeface="Cambria Math" panose="02040503050406030204" pitchFamily="18" charset="0"/>
                      </a:rPr>
                      <m:t>]</m:t>
                    </m:r>
                  </m:oMath>
                </a14:m>
                <a:r>
                  <a:rPr lang="en-US" dirty="0" smtClean="0"/>
                  <a:t> while keeping the position of the ball in between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𝑒𝑑𝑔𝑒𝐿𝑒𝑓𝑡</m:t>
                    </m:r>
                    <m:r>
                      <a:rPr lang="en-US" b="0" i="1" smtClean="0">
                        <a:latin typeface="Cambria Math" panose="02040503050406030204" pitchFamily="18" charset="0"/>
                      </a:rPr>
                      <m:t>,</m:t>
                    </m:r>
                    <m:r>
                      <a:rPr lang="en-US" b="0" i="1" smtClean="0">
                        <a:latin typeface="Cambria Math" panose="02040503050406030204" pitchFamily="18" charset="0"/>
                      </a:rPr>
                      <m:t>𝑒𝑑𝑔𝑒𝑅𝑖𝑔</m:t>
                    </m:r>
                    <m:r>
                      <a:rPr lang="en-US" b="0" i="1" smtClean="0">
                        <a:latin typeface="Cambria Math" panose="02040503050406030204" pitchFamily="18" charset="0"/>
                      </a:rPr>
                      <m:t>h</m:t>
                    </m:r>
                    <m:r>
                      <a:rPr lang="en-US" b="0" i="1" smtClean="0">
                        <a:latin typeface="Cambria Math" panose="02040503050406030204" pitchFamily="18" charset="0"/>
                      </a:rPr>
                      <m:t>𝑡</m:t>
                    </m:r>
                    <m:r>
                      <a:rPr lang="en-US" b="0" i="1" smtClean="0">
                        <a:latin typeface="Cambria Math" panose="02040503050406030204" pitchFamily="18" charset="0"/>
                      </a:rPr>
                      <m:t>]</m:t>
                    </m:r>
                  </m:oMath>
                </a14:m>
                <a:endParaRPr lang="en-US" dirty="0"/>
              </a:p>
            </p:txBody>
          </p:sp>
        </mc:Choice>
        <mc:Fallback>
          <p:sp>
            <p:nvSpPr>
              <p:cNvPr id="17" name="TextBox 16"/>
              <p:cNvSpPr txBox="1">
                <a:spLocks noRot="1" noChangeAspect="1" noMove="1" noResize="1" noEditPoints="1" noAdjustHandles="1" noChangeArrowheads="1" noChangeShapeType="1" noTextEdit="1"/>
              </p:cNvSpPr>
              <p:nvPr/>
            </p:nvSpPr>
            <p:spPr>
              <a:xfrm>
                <a:off x="427852" y="966834"/>
                <a:ext cx="5529603" cy="1200329"/>
              </a:xfrm>
              <a:prstGeom prst="rect">
                <a:avLst/>
              </a:prstGeom>
              <a:blipFill>
                <a:blip r:embed="rId3"/>
                <a:stretch>
                  <a:fillRect l="-882" t="-3046" r="-662" b="-7107"/>
                </a:stretch>
              </a:blipFill>
            </p:spPr>
            <p:txBody>
              <a:bodyPr/>
              <a:lstStyle/>
              <a:p>
                <a:r>
                  <a:rPr lang="en-US">
                    <a:noFill/>
                  </a:rPr>
                  <a:t> </a:t>
                </a:r>
              </a:p>
            </p:txBody>
          </p:sp>
        </mc:Fallback>
      </mc:AlternateContent>
    </p:spTree>
    <p:extLst>
      <p:ext uri="{BB962C8B-B14F-4D97-AF65-F5344CB8AC3E}">
        <p14:creationId xmlns:p14="http://schemas.microsoft.com/office/powerpoint/2010/main" val="402482266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238909" y="1209964"/>
            <a:ext cx="7547307" cy="4100946"/>
          </a:xfrm>
          <a:prstGeom prst="rect">
            <a:avLst/>
          </a:prstGeom>
        </p:spPr>
      </p:pic>
      <p:sp>
        <p:nvSpPr>
          <p:cNvPr id="5" name="Rectangle 4"/>
          <p:cNvSpPr/>
          <p:nvPr/>
        </p:nvSpPr>
        <p:spPr>
          <a:xfrm>
            <a:off x="442283" y="245715"/>
            <a:ext cx="7356245" cy="646331"/>
          </a:xfrm>
          <a:prstGeom prst="rect">
            <a:avLst/>
          </a:prstGeom>
        </p:spPr>
        <p:txBody>
          <a:bodyPr wrap="none">
            <a:spAutoFit/>
          </a:bodyPr>
          <a:lstStyle/>
          <a:p>
            <a:r>
              <a:rPr lang="en-US" sz="3600" dirty="0" smtClean="0"/>
              <a:t>7) Estimation Results – Roll Only, Steps</a:t>
            </a:r>
          </a:p>
        </p:txBody>
      </p:sp>
      <p:sp>
        <p:nvSpPr>
          <p:cNvPr id="6" name="TextBox 5"/>
          <p:cNvSpPr txBox="1"/>
          <p:nvPr/>
        </p:nvSpPr>
        <p:spPr>
          <a:xfrm>
            <a:off x="471430" y="1385454"/>
            <a:ext cx="3287770" cy="1200329"/>
          </a:xfrm>
          <a:prstGeom prst="rect">
            <a:avLst/>
          </a:prstGeom>
          <a:noFill/>
        </p:spPr>
        <p:txBody>
          <a:bodyPr wrap="square" rtlCol="0">
            <a:spAutoFit/>
          </a:bodyPr>
          <a:lstStyle/>
          <a:p>
            <a:r>
              <a:rPr lang="en-US" dirty="0" smtClean="0"/>
              <a:t>Interestingly, the estimator converges well when acceleration exists, and starts to stutter when it doesn’t.</a:t>
            </a:r>
          </a:p>
        </p:txBody>
      </p:sp>
      <p:grpSp>
        <p:nvGrpSpPr>
          <p:cNvPr id="20" name="Group 19"/>
          <p:cNvGrpSpPr/>
          <p:nvPr/>
        </p:nvGrpSpPr>
        <p:grpSpPr>
          <a:xfrm>
            <a:off x="758346" y="4248329"/>
            <a:ext cx="3144419" cy="812800"/>
            <a:chOff x="442283" y="4248329"/>
            <a:chExt cx="3144419" cy="812800"/>
          </a:xfrm>
        </p:grpSpPr>
        <p:sp>
          <p:nvSpPr>
            <p:cNvPr id="7" name="Rectangle 6"/>
            <p:cNvSpPr/>
            <p:nvPr/>
          </p:nvSpPr>
          <p:spPr>
            <a:xfrm>
              <a:off x="442283" y="4248329"/>
              <a:ext cx="628073" cy="812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702568" y="4248329"/>
              <a:ext cx="628073" cy="812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2958629" y="4248329"/>
              <a:ext cx="628073" cy="812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442283" y="4248329"/>
              <a:ext cx="3144419" cy="812800"/>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p:cNvGrpSpPr/>
          <p:nvPr/>
        </p:nvGrpSpPr>
        <p:grpSpPr>
          <a:xfrm>
            <a:off x="758346" y="5301675"/>
            <a:ext cx="3144419" cy="812800"/>
            <a:chOff x="442283" y="5310910"/>
            <a:chExt cx="3144419" cy="812800"/>
          </a:xfrm>
        </p:grpSpPr>
        <p:sp>
          <p:nvSpPr>
            <p:cNvPr id="14" name="Rectangle 13"/>
            <p:cNvSpPr/>
            <p:nvPr/>
          </p:nvSpPr>
          <p:spPr>
            <a:xfrm>
              <a:off x="1074495" y="5310910"/>
              <a:ext cx="628073" cy="812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330556" y="5310910"/>
              <a:ext cx="628073" cy="812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442283" y="5310910"/>
              <a:ext cx="3144419" cy="812800"/>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p:cNvSpPr txBox="1"/>
          <p:nvPr/>
        </p:nvSpPr>
        <p:spPr>
          <a:xfrm>
            <a:off x="478160" y="2801351"/>
            <a:ext cx="3298695" cy="1200329"/>
          </a:xfrm>
          <a:prstGeom prst="rect">
            <a:avLst/>
          </a:prstGeom>
          <a:noFill/>
        </p:spPr>
        <p:txBody>
          <a:bodyPr wrap="square" rtlCol="0">
            <a:spAutoFit/>
          </a:bodyPr>
          <a:lstStyle/>
          <a:p>
            <a:r>
              <a:rPr lang="en-US" dirty="0" smtClean="0"/>
              <a:t>Why does this happen?  Let’s see if you can answer to which direction the camera moved between state A and B.</a:t>
            </a:r>
          </a:p>
        </p:txBody>
      </p:sp>
      <p:sp>
        <p:nvSpPr>
          <p:cNvPr id="19" name="Rectangle 18"/>
          <p:cNvSpPr/>
          <p:nvPr/>
        </p:nvSpPr>
        <p:spPr>
          <a:xfrm>
            <a:off x="345853" y="6188825"/>
            <a:ext cx="11846147" cy="646331"/>
          </a:xfrm>
          <a:prstGeom prst="rect">
            <a:avLst/>
          </a:prstGeom>
        </p:spPr>
        <p:txBody>
          <a:bodyPr wrap="square">
            <a:spAutoFit/>
          </a:bodyPr>
          <a:lstStyle/>
          <a:p>
            <a:r>
              <a:rPr lang="en-US" dirty="0"/>
              <a:t>Acceleration provides additional directional </a:t>
            </a:r>
            <a:r>
              <a:rPr lang="en-US" dirty="0" smtClean="0"/>
              <a:t>information. The two frames (A), (B) may not look different, but between a sample of 10 frames, it would be evident.</a:t>
            </a:r>
            <a:endParaRPr lang="en-US" dirty="0"/>
          </a:p>
        </p:txBody>
      </p:sp>
      <p:sp>
        <p:nvSpPr>
          <p:cNvPr id="22" name="TextBox 21"/>
          <p:cNvSpPr txBox="1"/>
          <p:nvPr/>
        </p:nvSpPr>
        <p:spPr>
          <a:xfrm>
            <a:off x="228078" y="4495088"/>
            <a:ext cx="388248" cy="369332"/>
          </a:xfrm>
          <a:prstGeom prst="rect">
            <a:avLst/>
          </a:prstGeom>
          <a:noFill/>
        </p:spPr>
        <p:txBody>
          <a:bodyPr wrap="none" rtlCol="0">
            <a:spAutoFit/>
          </a:bodyPr>
          <a:lstStyle/>
          <a:p>
            <a:r>
              <a:rPr lang="en-US" dirty="0" smtClean="0"/>
              <a:t>A)</a:t>
            </a:r>
            <a:endParaRPr lang="en-US" dirty="0"/>
          </a:p>
        </p:txBody>
      </p:sp>
      <p:sp>
        <p:nvSpPr>
          <p:cNvPr id="23" name="TextBox 22"/>
          <p:cNvSpPr txBox="1"/>
          <p:nvPr/>
        </p:nvSpPr>
        <p:spPr>
          <a:xfrm>
            <a:off x="197859" y="5544826"/>
            <a:ext cx="388248" cy="369332"/>
          </a:xfrm>
          <a:prstGeom prst="rect">
            <a:avLst/>
          </a:prstGeom>
          <a:noFill/>
        </p:spPr>
        <p:txBody>
          <a:bodyPr wrap="none" rtlCol="0">
            <a:spAutoFit/>
          </a:bodyPr>
          <a:lstStyle/>
          <a:p>
            <a:r>
              <a:rPr lang="en-US" dirty="0" smtClean="0"/>
              <a:t>B)</a:t>
            </a:r>
            <a:endParaRPr lang="en-US" dirty="0"/>
          </a:p>
        </p:txBody>
      </p:sp>
    </p:spTree>
    <p:extLst>
      <p:ext uri="{BB962C8B-B14F-4D97-AF65-F5344CB8AC3E}">
        <p14:creationId xmlns:p14="http://schemas.microsoft.com/office/powerpoint/2010/main" val="24702113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5" name="Rectangle 4"/>
              <p:cNvSpPr/>
              <p:nvPr/>
            </p:nvSpPr>
            <p:spPr>
              <a:xfrm>
                <a:off x="442283" y="245715"/>
                <a:ext cx="9141670" cy="646331"/>
              </a:xfrm>
              <a:prstGeom prst="rect">
                <a:avLst/>
              </a:prstGeom>
            </p:spPr>
            <p:txBody>
              <a:bodyPr wrap="none">
                <a:spAutoFit/>
              </a:bodyPr>
              <a:lstStyle/>
              <a:p>
                <a:r>
                  <a:rPr lang="en-US" sz="3600" dirty="0" smtClean="0"/>
                  <a:t>7) Estimation Results – Roll Only, </a:t>
                </a:r>
                <a14:m>
                  <m:oMath xmlns:m="http://schemas.openxmlformats.org/officeDocument/2006/math">
                    <m:r>
                      <a:rPr lang="en-US" sz="3600" b="0" i="1" smtClean="0">
                        <a:latin typeface="Cambria Math" panose="02040503050406030204" pitchFamily="18" charset="0"/>
                      </a:rPr>
                      <m:t>1</m:t>
                    </m:r>
                    <m:r>
                      <a:rPr lang="en-US" sz="3600" b="0" i="1" smtClean="0">
                        <a:latin typeface="Cambria Math" panose="02040503050406030204" pitchFamily="18" charset="0"/>
                      </a:rPr>
                      <m:t>𝐻𝑧</m:t>
                    </m:r>
                  </m:oMath>
                </a14:m>
                <a:r>
                  <a:rPr lang="en-US" sz="3600" dirty="0" smtClean="0"/>
                  <a:t> sine wave</a:t>
                </a:r>
              </a:p>
            </p:txBody>
          </p:sp>
        </mc:Choice>
        <mc:Fallback>
          <p:sp>
            <p:nvSpPr>
              <p:cNvPr id="5" name="Rectangle 4"/>
              <p:cNvSpPr>
                <a:spLocks noRot="1" noChangeAspect="1" noMove="1" noResize="1" noEditPoints="1" noAdjustHandles="1" noChangeArrowheads="1" noChangeShapeType="1" noTextEdit="1"/>
              </p:cNvSpPr>
              <p:nvPr/>
            </p:nvSpPr>
            <p:spPr>
              <a:xfrm>
                <a:off x="442283" y="245715"/>
                <a:ext cx="9141670" cy="646331"/>
              </a:xfrm>
              <a:prstGeom prst="rect">
                <a:avLst/>
              </a:prstGeom>
              <a:blipFill>
                <a:blip r:embed="rId2"/>
                <a:stretch>
                  <a:fillRect l="-2068" t="-14151" r="-1134" b="-34906"/>
                </a:stretch>
              </a:blipFill>
            </p:spPr>
            <p:txBody>
              <a:bodyPr/>
              <a:lstStyle/>
              <a:p>
                <a:r>
                  <a:rPr lang="en-US">
                    <a:noFill/>
                  </a:rPr>
                  <a:t> </a:t>
                </a:r>
              </a:p>
            </p:txBody>
          </p:sp>
        </mc:Fallback>
      </mc:AlternateContent>
      <p:pic>
        <p:nvPicPr>
          <p:cNvPr id="2" name="Picture 1"/>
          <p:cNvPicPr>
            <a:picLocks noChangeAspect="1"/>
          </p:cNvPicPr>
          <p:nvPr/>
        </p:nvPicPr>
        <p:blipFill>
          <a:blip r:embed="rId3"/>
          <a:stretch>
            <a:fillRect/>
          </a:stretch>
        </p:blipFill>
        <p:spPr>
          <a:xfrm>
            <a:off x="3038420" y="1227446"/>
            <a:ext cx="8747180" cy="4822372"/>
          </a:xfrm>
          <a:prstGeom prst="rect">
            <a:avLst/>
          </a:prstGeom>
        </p:spPr>
      </p:pic>
      <p:cxnSp>
        <p:nvCxnSpPr>
          <p:cNvPr id="6" name="Straight Arrow Connector 5"/>
          <p:cNvCxnSpPr/>
          <p:nvPr/>
        </p:nvCxnSpPr>
        <p:spPr>
          <a:xfrm>
            <a:off x="2743200" y="2503055"/>
            <a:ext cx="2217820" cy="50800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7" name="TextBox 6"/>
              <p:cNvSpPr txBox="1"/>
              <p:nvPr/>
            </p:nvSpPr>
            <p:spPr>
              <a:xfrm>
                <a:off x="147782" y="1197837"/>
                <a:ext cx="2743201" cy="3693319"/>
              </a:xfrm>
              <a:prstGeom prst="rect">
                <a:avLst/>
              </a:prstGeom>
              <a:noFill/>
            </p:spPr>
            <p:txBody>
              <a:bodyPr wrap="square" rtlCol="0">
                <a:spAutoFit/>
              </a:bodyPr>
              <a:lstStyle/>
              <a:p>
                <a:r>
                  <a:rPr lang="en-US" dirty="0" smtClean="0"/>
                  <a:t>There is a constant time delay between the Base’s movements and the estimation, approximately </a:t>
                </a:r>
                <a14:m>
                  <m:oMath xmlns:m="http://schemas.openxmlformats.org/officeDocument/2006/math">
                    <m:r>
                      <a:rPr lang="en-US" b="0" i="1" smtClean="0">
                        <a:latin typeface="Cambria Math" panose="02040503050406030204" pitchFamily="18" charset="0"/>
                      </a:rPr>
                      <m:t>6</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𝑠</m:t>
                        </m:r>
                      </m:sub>
                    </m:sSub>
                    <m:r>
                      <a:rPr lang="en-US" b="0" i="1" smtClean="0">
                        <a:latin typeface="Cambria Math" panose="02040503050406030204" pitchFamily="18" charset="0"/>
                      </a:rPr>
                      <m:t> </m:t>
                    </m:r>
                    <m:r>
                      <a:rPr lang="en-US" b="0" i="1" smtClean="0">
                        <a:latin typeface="Cambria Math" panose="02040503050406030204" pitchFamily="18" charset="0"/>
                      </a:rPr>
                      <m:t>𝐶𝑎𝑚𝑒𝑟𝑎</m:t>
                    </m:r>
                  </m:oMath>
                </a14:m>
                <a:r>
                  <a:rPr lang="en-US" dirty="0" smtClean="0"/>
                  <a:t>.</a:t>
                </a:r>
              </a:p>
              <a:p>
                <a:endParaRPr lang="en-US" dirty="0"/>
              </a:p>
              <a:p>
                <a:r>
                  <a:rPr lang="en-US" dirty="0" smtClean="0"/>
                  <a:t>Stabilization with such delay will prove difficult. The base is moving and only later do we realize it. We decided to try a predictor, in the form of normalized LMS</a:t>
                </a:r>
                <a:endParaRPr lang="en-US" dirty="0"/>
              </a:p>
            </p:txBody>
          </p:sp>
        </mc:Choice>
        <mc:Fallback>
          <p:sp>
            <p:nvSpPr>
              <p:cNvPr id="7" name="TextBox 6"/>
              <p:cNvSpPr txBox="1">
                <a:spLocks noRot="1" noChangeAspect="1" noMove="1" noResize="1" noEditPoints="1" noAdjustHandles="1" noChangeArrowheads="1" noChangeShapeType="1" noTextEdit="1"/>
              </p:cNvSpPr>
              <p:nvPr/>
            </p:nvSpPr>
            <p:spPr>
              <a:xfrm>
                <a:off x="147782" y="1197837"/>
                <a:ext cx="2743201" cy="3693319"/>
              </a:xfrm>
              <a:prstGeom prst="rect">
                <a:avLst/>
              </a:prstGeom>
              <a:blipFill>
                <a:blip r:embed="rId4"/>
                <a:stretch>
                  <a:fillRect l="-1778" t="-825" b="-1650"/>
                </a:stretch>
              </a:blipFill>
            </p:spPr>
            <p:txBody>
              <a:bodyPr/>
              <a:lstStyle/>
              <a:p>
                <a:r>
                  <a:rPr lang="en-US">
                    <a:noFill/>
                  </a:rPr>
                  <a:t> </a:t>
                </a:r>
              </a:p>
            </p:txBody>
          </p:sp>
        </mc:Fallback>
      </mc:AlternateContent>
    </p:spTree>
    <p:extLst>
      <p:ext uri="{BB962C8B-B14F-4D97-AF65-F5344CB8AC3E}">
        <p14:creationId xmlns:p14="http://schemas.microsoft.com/office/powerpoint/2010/main" val="2910257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59991" y="177245"/>
            <a:ext cx="6246775" cy="6494085"/>
          </a:xfrm>
          <a:prstGeom prst="rect">
            <a:avLst/>
          </a:prstGeom>
          <a:noFill/>
        </p:spPr>
        <p:txBody>
          <a:bodyPr wrap="none" rtlCol="0">
            <a:spAutoFit/>
          </a:bodyPr>
          <a:lstStyle/>
          <a:p>
            <a:r>
              <a:rPr lang="en-US" sz="3200" dirty="0" smtClean="0"/>
              <a:t>Table of Contents</a:t>
            </a:r>
          </a:p>
          <a:p>
            <a:endParaRPr lang="en-US" sz="3200" dirty="0"/>
          </a:p>
          <a:p>
            <a:pPr marL="342900" indent="-342900">
              <a:buAutoNum type="arabicParenR"/>
            </a:pPr>
            <a:r>
              <a:rPr lang="en-US" sz="3200" dirty="0" err="1" smtClean="0"/>
              <a:t>Matlab</a:t>
            </a:r>
            <a:r>
              <a:rPr lang="en-US" sz="3200" dirty="0" smtClean="0"/>
              <a:t> Simulation Structure</a:t>
            </a:r>
          </a:p>
          <a:p>
            <a:pPr marL="342900" indent="-342900">
              <a:buFont typeface="+mj-lt"/>
              <a:buAutoNum type="arabicParenR"/>
            </a:pPr>
            <a:r>
              <a:rPr lang="en-US" sz="3200" dirty="0" smtClean="0"/>
              <a:t>Simulator – Unreal Environment</a:t>
            </a:r>
          </a:p>
          <a:p>
            <a:pPr marL="342900" indent="-342900">
              <a:buFont typeface="+mj-lt"/>
              <a:buAutoNum type="arabicParenR"/>
            </a:pPr>
            <a:r>
              <a:rPr lang="en-US" sz="3200" dirty="0" smtClean="0"/>
              <a:t>Plant + Controllers</a:t>
            </a:r>
          </a:p>
          <a:p>
            <a:pPr marL="342900" indent="-342900">
              <a:buFont typeface="+mj-lt"/>
              <a:buAutoNum type="arabicParenR"/>
            </a:pPr>
            <a:r>
              <a:rPr lang="en-US" sz="3200" dirty="0" smtClean="0"/>
              <a:t>Event Camera Model</a:t>
            </a:r>
          </a:p>
          <a:p>
            <a:pPr marL="342900" indent="-342900">
              <a:buFont typeface="+mj-lt"/>
              <a:buAutoNum type="arabicParenR"/>
            </a:pPr>
            <a:r>
              <a:rPr lang="en-US" sz="3200" dirty="0" err="1" smtClean="0"/>
              <a:t>DataSet</a:t>
            </a:r>
            <a:r>
              <a:rPr lang="en-US" sz="3200" dirty="0" smtClean="0"/>
              <a:t> Creator</a:t>
            </a:r>
          </a:p>
          <a:p>
            <a:pPr marL="342900" indent="-342900">
              <a:buFont typeface="+mj-lt"/>
              <a:buAutoNum type="arabicParenR"/>
            </a:pPr>
            <a:r>
              <a:rPr lang="en-US" sz="3200" dirty="0" smtClean="0"/>
              <a:t>Training Process</a:t>
            </a:r>
          </a:p>
          <a:p>
            <a:pPr marL="342900" indent="-342900">
              <a:buFont typeface="+mj-lt"/>
              <a:buAutoNum type="arabicParenR"/>
            </a:pPr>
            <a:r>
              <a:rPr lang="en-US" sz="3200" dirty="0" smtClean="0"/>
              <a:t>Estimation Results – Roll Only</a:t>
            </a:r>
            <a:endParaRPr lang="en-US" sz="3200" dirty="0" smtClean="0"/>
          </a:p>
          <a:p>
            <a:pPr marL="342900" indent="-342900">
              <a:buFont typeface="+mj-lt"/>
              <a:buAutoNum type="arabicParenR"/>
            </a:pPr>
            <a:r>
              <a:rPr lang="en-US" sz="3200" dirty="0" err="1" smtClean="0"/>
              <a:t>nLMS</a:t>
            </a:r>
            <a:r>
              <a:rPr lang="en-US" sz="3200" dirty="0" smtClean="0"/>
              <a:t> </a:t>
            </a:r>
            <a:r>
              <a:rPr lang="en-US" sz="3200" dirty="0" smtClean="0"/>
              <a:t>Predictor </a:t>
            </a:r>
            <a:r>
              <a:rPr lang="en-US" sz="3200" dirty="0" smtClean="0"/>
              <a:t>for Improvement</a:t>
            </a:r>
          </a:p>
          <a:p>
            <a:pPr marL="342900" indent="-342900">
              <a:buFont typeface="+mj-lt"/>
              <a:buAutoNum type="arabicParenR"/>
            </a:pPr>
            <a:r>
              <a:rPr lang="en-US" sz="3200" dirty="0" smtClean="0"/>
              <a:t>Stabilization Results</a:t>
            </a:r>
            <a:endParaRPr lang="en-US" sz="3200" dirty="0" smtClean="0"/>
          </a:p>
          <a:p>
            <a:pPr marL="342900" indent="-342900">
              <a:buFont typeface="+mj-lt"/>
              <a:buAutoNum type="arabicParenR"/>
            </a:pPr>
            <a:r>
              <a:rPr lang="en-US" sz="3200" dirty="0" smtClean="0"/>
              <a:t>Additional Acquired knowledge</a:t>
            </a:r>
          </a:p>
          <a:p>
            <a:pPr marL="342900" indent="-342900">
              <a:buFont typeface="+mj-lt"/>
              <a:buAutoNum type="arabicParenR"/>
            </a:pPr>
            <a:r>
              <a:rPr lang="en-US" sz="3200" dirty="0" smtClean="0"/>
              <a:t>Further </a:t>
            </a:r>
            <a:r>
              <a:rPr lang="en-US" sz="3200" dirty="0"/>
              <a:t>Research </a:t>
            </a:r>
            <a:r>
              <a:rPr lang="en-US" sz="3200" dirty="0" smtClean="0"/>
              <a:t>possibilities</a:t>
            </a:r>
            <a:endParaRPr lang="en-US" sz="3200" dirty="0"/>
          </a:p>
        </p:txBody>
      </p:sp>
    </p:spTree>
    <p:extLst>
      <p:ext uri="{BB962C8B-B14F-4D97-AF65-F5344CB8AC3E}">
        <p14:creationId xmlns:p14="http://schemas.microsoft.com/office/powerpoint/2010/main" val="208174377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11374" y="171823"/>
            <a:ext cx="6816225" cy="646331"/>
          </a:xfrm>
          <a:prstGeom prst="rect">
            <a:avLst/>
          </a:prstGeom>
        </p:spPr>
        <p:txBody>
          <a:bodyPr wrap="none">
            <a:spAutoFit/>
          </a:bodyPr>
          <a:lstStyle/>
          <a:p>
            <a:r>
              <a:rPr lang="en-US" sz="3600" dirty="0" smtClean="0"/>
              <a:t>8) </a:t>
            </a:r>
            <a:r>
              <a:rPr lang="en-US" sz="3600" dirty="0" err="1"/>
              <a:t>nLMS</a:t>
            </a:r>
            <a:r>
              <a:rPr lang="en-US" sz="3600" dirty="0"/>
              <a:t> Predictor for Improvement</a:t>
            </a:r>
          </a:p>
        </p:txBody>
      </p:sp>
      <p:pic>
        <p:nvPicPr>
          <p:cNvPr id="7" name="Picture 6"/>
          <p:cNvPicPr>
            <a:picLocks noChangeAspect="1"/>
          </p:cNvPicPr>
          <p:nvPr/>
        </p:nvPicPr>
        <p:blipFill>
          <a:blip r:embed="rId2"/>
          <a:stretch>
            <a:fillRect/>
          </a:stretch>
        </p:blipFill>
        <p:spPr>
          <a:xfrm>
            <a:off x="5689600" y="3196171"/>
            <a:ext cx="6157263" cy="3359337"/>
          </a:xfrm>
          <a:prstGeom prst="rect">
            <a:avLst/>
          </a:prstGeom>
        </p:spPr>
      </p:pic>
      <p:pic>
        <p:nvPicPr>
          <p:cNvPr id="10" name="Picture 9"/>
          <p:cNvPicPr>
            <a:picLocks noChangeAspect="1"/>
          </p:cNvPicPr>
          <p:nvPr/>
        </p:nvPicPr>
        <p:blipFill>
          <a:blip r:embed="rId3"/>
          <a:stretch>
            <a:fillRect/>
          </a:stretch>
        </p:blipFill>
        <p:spPr>
          <a:xfrm>
            <a:off x="5357379" y="927765"/>
            <a:ext cx="5910985" cy="2158794"/>
          </a:xfrm>
          <a:prstGeom prst="rect">
            <a:avLst/>
          </a:prstGeom>
        </p:spPr>
      </p:pic>
      <p:sp>
        <p:nvSpPr>
          <p:cNvPr id="11" name="TextBox 10"/>
          <p:cNvSpPr txBox="1"/>
          <p:nvPr/>
        </p:nvSpPr>
        <p:spPr>
          <a:xfrm>
            <a:off x="635082" y="1080655"/>
            <a:ext cx="4147127" cy="2308324"/>
          </a:xfrm>
          <a:prstGeom prst="rect">
            <a:avLst/>
          </a:prstGeom>
          <a:noFill/>
        </p:spPr>
        <p:txBody>
          <a:bodyPr wrap="square" rtlCol="0">
            <a:spAutoFit/>
          </a:bodyPr>
          <a:lstStyle/>
          <a:p>
            <a:pPr marL="285750" indent="-285750">
              <a:buFont typeface="Arial" panose="020B0604020202020204" pitchFamily="34" charset="0"/>
              <a:buChar char="•"/>
            </a:pPr>
            <a:r>
              <a:rPr lang="en-US" dirty="0" smtClean="0"/>
              <a:t>We gain some of the delay back in expanse of signal volatility which we are less concerned with:</a:t>
            </a:r>
          </a:p>
          <a:p>
            <a:pPr marL="800100" lvl="1" indent="-342900">
              <a:buAutoNum type="alphaLcParenR"/>
            </a:pPr>
            <a:r>
              <a:rPr lang="en-US" dirty="0" smtClean="0"/>
              <a:t>The controller has a low-pass filter built in</a:t>
            </a:r>
          </a:p>
          <a:p>
            <a:pPr marL="800100" lvl="1" indent="-342900">
              <a:buAutoNum type="alphaLcParenR"/>
            </a:pPr>
            <a:r>
              <a:rPr lang="en-US" dirty="0" smtClean="0"/>
              <a:t>Velocity is integrated to position which in-itself has a low-pass filter’s effect</a:t>
            </a:r>
            <a:endParaRPr lang="en-US" dirty="0"/>
          </a:p>
        </p:txBody>
      </p:sp>
    </p:spTree>
    <p:extLst>
      <p:ext uri="{BB962C8B-B14F-4D97-AF65-F5344CB8AC3E}">
        <p14:creationId xmlns:p14="http://schemas.microsoft.com/office/powerpoint/2010/main" val="23832162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11374" y="171823"/>
            <a:ext cx="6479659" cy="646331"/>
          </a:xfrm>
          <a:prstGeom prst="rect">
            <a:avLst/>
          </a:prstGeom>
        </p:spPr>
        <p:txBody>
          <a:bodyPr wrap="none">
            <a:spAutoFit/>
          </a:bodyPr>
          <a:lstStyle/>
          <a:p>
            <a:r>
              <a:rPr lang="en-US" sz="3600" dirty="0"/>
              <a:t>9</a:t>
            </a:r>
            <a:r>
              <a:rPr lang="en-US" sz="3600" dirty="0" smtClean="0"/>
              <a:t>) Stabilization Results – Roll Only</a:t>
            </a:r>
            <a:endParaRPr lang="en-US" sz="3600" dirty="0"/>
          </a:p>
        </p:txBody>
      </p:sp>
      <p:pic>
        <p:nvPicPr>
          <p:cNvPr id="3" name="Picture 2"/>
          <p:cNvPicPr>
            <a:picLocks noChangeAspect="1"/>
          </p:cNvPicPr>
          <p:nvPr/>
        </p:nvPicPr>
        <p:blipFill>
          <a:blip r:embed="rId2"/>
          <a:stretch>
            <a:fillRect/>
          </a:stretch>
        </p:blipFill>
        <p:spPr>
          <a:xfrm>
            <a:off x="4447384" y="1167679"/>
            <a:ext cx="7566095" cy="4300248"/>
          </a:xfrm>
          <a:prstGeom prst="rect">
            <a:avLst/>
          </a:prstGeom>
        </p:spPr>
      </p:pic>
      <p:sp>
        <p:nvSpPr>
          <p:cNvPr id="6" name="TextBox 5"/>
          <p:cNvSpPr txBox="1"/>
          <p:nvPr/>
        </p:nvSpPr>
        <p:spPr>
          <a:xfrm>
            <a:off x="566189" y="1167679"/>
            <a:ext cx="3103418" cy="923330"/>
          </a:xfrm>
          <a:prstGeom prst="rect">
            <a:avLst/>
          </a:prstGeom>
          <a:noFill/>
        </p:spPr>
        <p:txBody>
          <a:bodyPr wrap="square" rtlCol="0">
            <a:spAutoFit/>
          </a:bodyPr>
          <a:lstStyle/>
          <a:p>
            <a:r>
              <a:rPr lang="en-US" dirty="0" smtClean="0"/>
              <a:t>See how the inertial gimbal angular rate (orange) stays close to zero the entire time.</a:t>
            </a:r>
            <a:endParaRPr lang="en-US" dirty="0"/>
          </a:p>
        </p:txBody>
      </p:sp>
    </p:spTree>
    <p:extLst>
      <p:ext uri="{BB962C8B-B14F-4D97-AF65-F5344CB8AC3E}">
        <p14:creationId xmlns:p14="http://schemas.microsoft.com/office/powerpoint/2010/main" val="231987861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11374" y="171823"/>
            <a:ext cx="6714339" cy="646331"/>
          </a:xfrm>
          <a:prstGeom prst="rect">
            <a:avLst/>
          </a:prstGeom>
        </p:spPr>
        <p:txBody>
          <a:bodyPr wrap="none">
            <a:spAutoFit/>
          </a:bodyPr>
          <a:lstStyle/>
          <a:p>
            <a:r>
              <a:rPr lang="en-US" sz="3600" dirty="0"/>
              <a:t>9</a:t>
            </a:r>
            <a:r>
              <a:rPr lang="en-US" sz="3600" dirty="0" smtClean="0"/>
              <a:t>) Stabilization Results – Pitch Only</a:t>
            </a:r>
            <a:endParaRPr lang="en-US" sz="3600" dirty="0"/>
          </a:p>
        </p:txBody>
      </p:sp>
      <p:pic>
        <p:nvPicPr>
          <p:cNvPr id="2" name="Picture 1"/>
          <p:cNvPicPr>
            <a:picLocks noChangeAspect="1"/>
          </p:cNvPicPr>
          <p:nvPr/>
        </p:nvPicPr>
        <p:blipFill>
          <a:blip r:embed="rId2"/>
          <a:stretch>
            <a:fillRect/>
          </a:stretch>
        </p:blipFill>
        <p:spPr>
          <a:xfrm>
            <a:off x="4187672" y="1040073"/>
            <a:ext cx="7686596" cy="4317942"/>
          </a:xfrm>
          <a:prstGeom prst="rect">
            <a:avLst/>
          </a:prstGeom>
        </p:spPr>
      </p:pic>
      <mc:AlternateContent xmlns:mc="http://schemas.openxmlformats.org/markup-compatibility/2006">
        <mc:Choice xmlns:a14="http://schemas.microsoft.com/office/drawing/2010/main" Requires="a14">
          <p:sp>
            <p:nvSpPr>
              <p:cNvPr id="3" name="TextBox 2"/>
              <p:cNvSpPr txBox="1"/>
              <p:nvPr/>
            </p:nvSpPr>
            <p:spPr>
              <a:xfrm>
                <a:off x="375920" y="818154"/>
                <a:ext cx="3728719" cy="5546455"/>
              </a:xfrm>
              <a:prstGeom prst="rect">
                <a:avLst/>
              </a:prstGeom>
              <a:noFill/>
            </p:spPr>
            <p:txBody>
              <a:bodyPr wrap="square" rtlCol="0">
                <a:spAutoFit/>
              </a:bodyPr>
              <a:lstStyle/>
              <a:p>
                <a:r>
                  <a:rPr lang="en-US" sz="1600" dirty="0" smtClean="0"/>
                  <a:t>Note how the estimation doesn’t converge in low velocities, and also convergences a little off in high velocities.</a:t>
                </a:r>
              </a:p>
              <a:p>
                <a:endParaRPr lang="en-US" sz="1600" dirty="0" smtClean="0"/>
              </a:p>
              <a:p>
                <a:r>
                  <a:rPr lang="en-US" sz="1600" dirty="0" smtClean="0"/>
                  <a:t>Why doesn’t it work as well as it does for roll? Follow the optical follow derivation which assumes small changes</a:t>
                </a:r>
              </a:p>
              <a:p>
                <a:endParaRPr lang="en-US" sz="1600" dirty="0"/>
              </a:p>
              <a:p>
                <a14:m>
                  <m:oMathPara xmlns:m="http://schemas.openxmlformats.org/officeDocument/2006/math">
                    <m:oMathParaPr>
                      <m:jc m:val="centerGroup"/>
                    </m:oMathParaPr>
                    <m:oMath xmlns:m="http://schemas.openxmlformats.org/officeDocument/2006/math">
                      <m:r>
                        <a:rPr lang="en-US" sz="1600" b="0" i="1" smtClean="0">
                          <a:latin typeface="Cambria Math" panose="02040503050406030204" pitchFamily="18" charset="0"/>
                        </a:rPr>
                        <m:t>𝐼</m:t>
                      </m:r>
                      <m:d>
                        <m:dPr>
                          <m:ctrlPr>
                            <a:rPr lang="en-US" sz="1600" b="0" i="1" smtClean="0">
                              <a:latin typeface="Cambria Math" panose="02040503050406030204" pitchFamily="18" charset="0"/>
                            </a:rPr>
                          </m:ctrlPr>
                        </m:dPr>
                        <m:e>
                          <m:r>
                            <a:rPr lang="en-US" sz="1600" b="0" i="1" smtClean="0">
                              <a:latin typeface="Cambria Math" panose="02040503050406030204" pitchFamily="18" charset="0"/>
                            </a:rPr>
                            <m:t>𝑥</m:t>
                          </m:r>
                          <m:r>
                            <a:rPr lang="en-US" sz="1600" b="0" i="1" smtClean="0">
                              <a:latin typeface="Cambria Math" panose="02040503050406030204" pitchFamily="18" charset="0"/>
                            </a:rPr>
                            <m:t>,</m:t>
                          </m:r>
                          <m:r>
                            <a:rPr lang="en-US" sz="1600" b="0" i="1" smtClean="0">
                              <a:latin typeface="Cambria Math" panose="02040503050406030204" pitchFamily="18" charset="0"/>
                            </a:rPr>
                            <m:t>𝑦</m:t>
                          </m:r>
                          <m:r>
                            <a:rPr lang="en-US" sz="1600" b="0" i="1" smtClean="0">
                              <a:latin typeface="Cambria Math" panose="02040503050406030204" pitchFamily="18" charset="0"/>
                            </a:rPr>
                            <m:t>,</m:t>
                          </m:r>
                          <m:r>
                            <a:rPr lang="en-US" sz="1600" b="0" i="1" smtClean="0">
                              <a:latin typeface="Cambria Math" panose="02040503050406030204" pitchFamily="18" charset="0"/>
                            </a:rPr>
                            <m:t>𝑡</m:t>
                          </m:r>
                        </m:e>
                      </m:d>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𝐼</m:t>
                      </m:r>
                      <m:d>
                        <m:dPr>
                          <m:ctrlPr>
                            <a:rPr lang="en-US" sz="1600" b="0" i="1" smtClean="0">
                              <a:latin typeface="Cambria Math" panose="02040503050406030204" pitchFamily="18" charset="0"/>
                              <a:ea typeface="Cambria Math" panose="02040503050406030204" pitchFamily="18" charset="0"/>
                            </a:rPr>
                          </m:ctrlPr>
                        </m:dPr>
                        <m:e>
                          <m:r>
                            <a:rPr lang="en-US" sz="1600" b="0" i="1" smtClean="0">
                              <a:latin typeface="Cambria Math" panose="02040503050406030204" pitchFamily="18" charset="0"/>
                              <a:ea typeface="Cambria Math" panose="02040503050406030204" pitchFamily="18" charset="0"/>
                            </a:rPr>
                            <m:t>𝑥</m:t>
                          </m:r>
                          <m:r>
                            <a:rPr lang="en-US" sz="1600" b="0" i="1" smtClean="0">
                              <a:latin typeface="Cambria Math" panose="02040503050406030204" pitchFamily="18" charset="0"/>
                              <a:ea typeface="Cambria Math" panose="02040503050406030204" pitchFamily="18" charset="0"/>
                            </a:rPr>
                            <m:t>+</m:t>
                          </m:r>
                          <m:r>
                            <m:rPr>
                              <m:sty m:val="p"/>
                            </m:rPr>
                            <a:rPr lang="en-US" sz="1600" b="0" i="0" smtClean="0">
                              <a:latin typeface="Cambria Math" panose="02040503050406030204" pitchFamily="18" charset="0"/>
                              <a:ea typeface="Cambria Math" panose="02040503050406030204" pitchFamily="18" charset="0"/>
                            </a:rPr>
                            <m:t>Δ</m:t>
                          </m:r>
                          <m:r>
                            <a:rPr lang="en-US" sz="1600" b="0" i="1" smtClean="0">
                              <a:latin typeface="Cambria Math" panose="02040503050406030204" pitchFamily="18" charset="0"/>
                              <a:ea typeface="Cambria Math" panose="02040503050406030204" pitchFamily="18" charset="0"/>
                            </a:rPr>
                            <m:t>𝑥</m:t>
                          </m:r>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𝑦</m:t>
                          </m:r>
                          <m:r>
                            <a:rPr lang="en-US" sz="1600" b="0" i="1" smtClean="0">
                              <a:latin typeface="Cambria Math" panose="02040503050406030204" pitchFamily="18" charset="0"/>
                              <a:ea typeface="Cambria Math" panose="02040503050406030204" pitchFamily="18" charset="0"/>
                            </a:rPr>
                            <m:t>+</m:t>
                          </m:r>
                          <m:r>
                            <m:rPr>
                              <m:sty m:val="p"/>
                            </m:rPr>
                            <a:rPr lang="en-US" sz="1600" b="0" i="0" smtClean="0">
                              <a:latin typeface="Cambria Math" panose="02040503050406030204" pitchFamily="18" charset="0"/>
                              <a:ea typeface="Cambria Math" panose="02040503050406030204" pitchFamily="18" charset="0"/>
                            </a:rPr>
                            <m:t>Δ</m:t>
                          </m:r>
                          <m:r>
                            <a:rPr lang="en-US" sz="1600" b="0" i="1" smtClean="0">
                              <a:latin typeface="Cambria Math" panose="02040503050406030204" pitchFamily="18" charset="0"/>
                              <a:ea typeface="Cambria Math" panose="02040503050406030204" pitchFamily="18" charset="0"/>
                            </a:rPr>
                            <m:t>𝑦</m:t>
                          </m:r>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𝑡</m:t>
                          </m:r>
                          <m:r>
                            <a:rPr lang="en-US" sz="1600" b="0" i="1" smtClean="0">
                              <a:latin typeface="Cambria Math" panose="02040503050406030204" pitchFamily="18" charset="0"/>
                              <a:ea typeface="Cambria Math" panose="02040503050406030204" pitchFamily="18" charset="0"/>
                            </a:rPr>
                            <m:t>+</m:t>
                          </m:r>
                          <m:r>
                            <m:rPr>
                              <m:sty m:val="p"/>
                            </m:rPr>
                            <a:rPr lang="en-US" sz="1600" b="0" i="0" smtClean="0">
                              <a:latin typeface="Cambria Math" panose="02040503050406030204" pitchFamily="18" charset="0"/>
                              <a:ea typeface="Cambria Math" panose="02040503050406030204" pitchFamily="18" charset="0"/>
                            </a:rPr>
                            <m:t>Δ</m:t>
                          </m:r>
                          <m:r>
                            <a:rPr lang="en-US" sz="1600" b="0" i="1" smtClean="0">
                              <a:latin typeface="Cambria Math" panose="02040503050406030204" pitchFamily="18" charset="0"/>
                              <a:ea typeface="Cambria Math" panose="02040503050406030204" pitchFamily="18" charset="0"/>
                            </a:rPr>
                            <m:t>𝑡</m:t>
                          </m:r>
                        </m:e>
                      </m:d>
                    </m:oMath>
                  </m:oMathPara>
                </a14:m>
                <a:endParaRPr lang="en-US" sz="1600" b="0" dirty="0" smtClean="0">
                  <a:ea typeface="Cambria Math" panose="02040503050406030204" pitchFamily="18" charset="0"/>
                </a:endParaRPr>
              </a:p>
              <a:p>
                <a:endParaRPr lang="en-US" sz="1600" b="0" i="1" dirty="0" smtClean="0">
                  <a:latin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sz="1600" b="0" i="1" smtClean="0">
                          <a:latin typeface="Cambria Math" panose="02040503050406030204" pitchFamily="18" charset="0"/>
                        </a:rPr>
                        <m:t>→</m:t>
                      </m:r>
                      <m:r>
                        <m:rPr>
                          <m:sty m:val="p"/>
                        </m:rPr>
                        <a:rPr lang="en-US" sz="1600" b="0" i="0" smtClean="0">
                          <a:latin typeface="Cambria Math" panose="02040503050406030204" pitchFamily="18" charset="0"/>
                        </a:rPr>
                        <m:t>taylor</m:t>
                      </m:r>
                      <m:r>
                        <a:rPr lang="en-US" sz="1600" b="0" i="0" smtClean="0">
                          <a:latin typeface="Cambria Math" panose="02040503050406030204" pitchFamily="18" charset="0"/>
                        </a:rPr>
                        <m:t> </m:t>
                      </m:r>
                      <m:r>
                        <m:rPr>
                          <m:sty m:val="p"/>
                        </m:rPr>
                        <a:rPr lang="en-US" sz="1600" b="0" i="0" smtClean="0">
                          <a:latin typeface="Cambria Math" panose="02040503050406030204" pitchFamily="18" charset="0"/>
                        </a:rPr>
                        <m:t>expansion</m:t>
                      </m:r>
                    </m:oMath>
                  </m:oMathPara>
                </a14:m>
                <a:endParaRPr lang="en-US" sz="1600" dirty="0" smtClean="0"/>
              </a:p>
              <a:p>
                <a:endParaRPr lang="en-US" sz="1600" dirty="0" smtClean="0"/>
              </a:p>
              <a:p>
                <a14:m>
                  <m:oMathPara xmlns:m="http://schemas.openxmlformats.org/officeDocument/2006/math">
                    <m:oMathParaPr>
                      <m:jc m:val="centerGroup"/>
                    </m:oMathParaPr>
                    <m:oMath xmlns:m="http://schemas.openxmlformats.org/officeDocument/2006/math">
                      <m:f>
                        <m:fPr>
                          <m:ctrlPr>
                            <a:rPr lang="en-US" sz="1600" i="1" smtClean="0">
                              <a:latin typeface="Cambria Math" panose="02040503050406030204" pitchFamily="18" charset="0"/>
                            </a:rPr>
                          </m:ctrlPr>
                        </m:fPr>
                        <m:num>
                          <m:r>
                            <a:rPr lang="en-US" sz="1600" i="1">
                              <a:latin typeface="Cambria Math" panose="02040503050406030204" pitchFamily="18" charset="0"/>
                            </a:rPr>
                            <m:t>𝜕</m:t>
                          </m:r>
                          <m:r>
                            <a:rPr lang="en-US" sz="1600" i="1">
                              <a:latin typeface="Cambria Math" panose="02040503050406030204" pitchFamily="18" charset="0"/>
                            </a:rPr>
                            <m:t>𝐼</m:t>
                          </m:r>
                        </m:num>
                        <m:den>
                          <m:r>
                            <a:rPr lang="en-US" sz="1600" i="1">
                              <a:latin typeface="Cambria Math" panose="02040503050406030204" pitchFamily="18" charset="0"/>
                            </a:rPr>
                            <m:t>𝜕</m:t>
                          </m:r>
                          <m:r>
                            <a:rPr lang="en-US" sz="1600" i="1">
                              <a:latin typeface="Cambria Math" panose="02040503050406030204" pitchFamily="18" charset="0"/>
                            </a:rPr>
                            <m:t>𝑥</m:t>
                          </m:r>
                        </m:den>
                      </m:f>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𝑉</m:t>
                          </m:r>
                        </m:e>
                        <m:sub>
                          <m:r>
                            <a:rPr lang="en-US" sz="1600" b="0" i="1" smtClean="0">
                              <a:latin typeface="Cambria Math" panose="02040503050406030204" pitchFamily="18" charset="0"/>
                            </a:rPr>
                            <m:t>𝑥</m:t>
                          </m:r>
                        </m:sub>
                      </m:sSub>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m:t>
                          </m:r>
                          <m:r>
                            <a:rPr lang="en-US" sz="1600" i="1">
                              <a:latin typeface="Cambria Math" panose="02040503050406030204" pitchFamily="18" charset="0"/>
                            </a:rPr>
                            <m:t>𝐼</m:t>
                          </m:r>
                        </m:num>
                        <m:den>
                          <m:r>
                            <a:rPr lang="en-US" sz="1600" i="1">
                              <a:latin typeface="Cambria Math" panose="02040503050406030204" pitchFamily="18" charset="0"/>
                            </a:rPr>
                            <m:t>𝜕</m:t>
                          </m:r>
                          <m:r>
                            <a:rPr lang="en-US" sz="1600" i="1">
                              <a:latin typeface="Cambria Math" panose="02040503050406030204" pitchFamily="18" charset="0"/>
                            </a:rPr>
                            <m:t>𝑦</m:t>
                          </m:r>
                        </m:den>
                      </m:f>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𝑉</m:t>
                          </m:r>
                        </m:e>
                        <m:sub>
                          <m:r>
                            <a:rPr lang="en-US" sz="1600" b="0" i="1" smtClean="0">
                              <a:latin typeface="Cambria Math" panose="02040503050406030204" pitchFamily="18" charset="0"/>
                            </a:rPr>
                            <m:t>𝑦</m:t>
                          </m:r>
                        </m:sub>
                      </m:sSub>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m:t>
                          </m:r>
                          <m:r>
                            <a:rPr lang="en-US" sz="1600" i="1">
                              <a:latin typeface="Cambria Math" panose="02040503050406030204" pitchFamily="18" charset="0"/>
                            </a:rPr>
                            <m:t>𝐼</m:t>
                          </m:r>
                        </m:num>
                        <m:den>
                          <m:r>
                            <a:rPr lang="en-US" sz="1600" i="1">
                              <a:latin typeface="Cambria Math" panose="02040503050406030204" pitchFamily="18" charset="0"/>
                            </a:rPr>
                            <m:t>𝜕</m:t>
                          </m:r>
                          <m:r>
                            <a:rPr lang="en-US" sz="1600" i="1">
                              <a:latin typeface="Cambria Math" panose="02040503050406030204" pitchFamily="18" charset="0"/>
                            </a:rPr>
                            <m:t>𝑡</m:t>
                          </m:r>
                        </m:den>
                      </m:f>
                      <m:r>
                        <a:rPr lang="en-US" sz="1600" i="1">
                          <a:latin typeface="Cambria Math" panose="02040503050406030204" pitchFamily="18" charset="0"/>
                        </a:rPr>
                        <m:t>=</m:t>
                      </m:r>
                      <m:r>
                        <a:rPr lang="en-US" sz="1600" i="1">
                          <a:latin typeface="Cambria Math" panose="02040503050406030204" pitchFamily="18" charset="0"/>
                        </a:rPr>
                        <m:t>0</m:t>
                      </m:r>
                    </m:oMath>
                  </m:oMathPara>
                </a14:m>
                <a:endParaRPr lang="en-US" sz="1600" dirty="0"/>
              </a:p>
              <a:p>
                <a:endParaRPr lang="en-US" sz="1600" b="0" i="1" dirty="0" smtClean="0">
                  <a:latin typeface="Cambria Math" panose="02040503050406030204" pitchFamily="18" charset="0"/>
                </a:endParaRPr>
              </a:p>
              <a:p>
                <a14:m>
                  <m:oMathPara xmlns:m="http://schemas.openxmlformats.org/officeDocument/2006/math">
                    <m:oMathParaPr>
                      <m:jc m:val="centerGroup"/>
                    </m:oMathParaPr>
                    <m:oMath xmlns:m="http://schemas.openxmlformats.org/officeDocument/2006/math">
                      <m:m>
                        <m:mPr>
                          <m:mcs>
                            <m:mc>
                              <m:mcPr>
                                <m:count m:val="2"/>
                                <m:mcJc m:val="center"/>
                              </m:mcPr>
                            </m:mc>
                          </m:mcs>
                          <m:ctrlPr>
                            <a:rPr lang="en-US" sz="1600" b="0" i="1" smtClean="0">
                              <a:latin typeface="Cambria Math" panose="02040503050406030204" pitchFamily="18" charset="0"/>
                            </a:rPr>
                          </m:ctrlPr>
                        </m:mPr>
                        <m:mr>
                          <m:e>
                            <m:sSub>
                              <m:sSubPr>
                                <m:ctrlPr>
                                  <a:rPr lang="en-US" sz="1600" i="1">
                                    <a:latin typeface="Cambria Math" panose="02040503050406030204" pitchFamily="18" charset="0"/>
                                  </a:rPr>
                                </m:ctrlPr>
                              </m:sSubPr>
                              <m:e>
                                <m:r>
                                  <a:rPr lang="en-US" sz="1600" i="1">
                                    <a:latin typeface="Cambria Math" panose="02040503050406030204" pitchFamily="18" charset="0"/>
                                  </a:rPr>
                                  <m:t>𝑉</m:t>
                                </m:r>
                              </m:e>
                              <m:sub>
                                <m:r>
                                  <a:rPr lang="en-US" sz="1600" i="1">
                                    <a:latin typeface="Cambria Math" panose="02040503050406030204" pitchFamily="18" charset="0"/>
                                  </a:rPr>
                                  <m:t>𝑥</m:t>
                                </m:r>
                              </m:sub>
                            </m:sSub>
                            <m:r>
                              <a:rPr lang="en-US" sz="1600" i="1">
                                <a:latin typeface="Cambria Math" panose="02040503050406030204" pitchFamily="18" charset="0"/>
                              </a:rPr>
                              <m:t> ~ </m:t>
                            </m:r>
                            <m:sSub>
                              <m:sSubPr>
                                <m:ctrlPr>
                                  <a:rPr lang="en-US" sz="1600" i="1">
                                    <a:latin typeface="Cambria Math" panose="02040503050406030204" pitchFamily="18" charset="0"/>
                                  </a:rPr>
                                </m:ctrlPr>
                              </m:sSubPr>
                              <m:e>
                                <m:r>
                                  <a:rPr lang="en-US" sz="1600" i="1">
                                    <a:latin typeface="Cambria Math" panose="02040503050406030204" pitchFamily="18" charset="0"/>
                                  </a:rPr>
                                  <m:t>𝜔</m:t>
                                </m:r>
                              </m:e>
                              <m:sub>
                                <m:r>
                                  <a:rPr lang="en-US" sz="1600" i="1">
                                    <a:latin typeface="Cambria Math" panose="02040503050406030204" pitchFamily="18" charset="0"/>
                                  </a:rPr>
                                  <m:t>𝑥</m:t>
                                </m:r>
                              </m:sub>
                            </m:sSub>
                            <m:sSub>
                              <m:sSubPr>
                                <m:ctrlPr>
                                  <a:rPr lang="en-US" sz="1600" i="1">
                                    <a:latin typeface="Cambria Math" panose="02040503050406030204" pitchFamily="18" charset="0"/>
                                  </a:rPr>
                                </m:ctrlPr>
                              </m:sSubPr>
                              <m:e>
                                <m:r>
                                  <a:rPr lang="en-US" sz="1600" i="1">
                                    <a:latin typeface="Cambria Math" panose="02040503050406030204" pitchFamily="18" charset="0"/>
                                  </a:rPr>
                                  <m:t>𝑅</m:t>
                                </m:r>
                              </m:e>
                              <m:sub>
                                <m:r>
                                  <a:rPr lang="en-US" sz="1600" i="1">
                                    <a:latin typeface="Cambria Math" panose="02040503050406030204" pitchFamily="18" charset="0"/>
                                  </a:rPr>
                                  <m:t>𝑥</m:t>
                                </m:r>
                              </m:sub>
                            </m:sSub>
                          </m:e>
                          <m:e>
                            <m:sSub>
                              <m:sSubPr>
                                <m:ctrlPr>
                                  <a:rPr lang="en-US" sz="1600" i="1">
                                    <a:latin typeface="Cambria Math" panose="02040503050406030204" pitchFamily="18" charset="0"/>
                                  </a:rPr>
                                </m:ctrlPr>
                              </m:sSubPr>
                              <m:e>
                                <m:r>
                                  <a:rPr lang="en-US" sz="1600" i="1">
                                    <a:latin typeface="Cambria Math" panose="02040503050406030204" pitchFamily="18" charset="0"/>
                                  </a:rPr>
                                  <m:t>𝑉</m:t>
                                </m:r>
                              </m:e>
                              <m:sub>
                                <m:r>
                                  <a:rPr lang="en-US" sz="1600" i="1">
                                    <a:latin typeface="Cambria Math" panose="02040503050406030204" pitchFamily="18" charset="0"/>
                                  </a:rPr>
                                  <m:t>𝑦</m:t>
                                </m:r>
                              </m:sub>
                            </m:sSub>
                            <m:r>
                              <a:rPr lang="en-US" sz="1600" i="1">
                                <a:latin typeface="Cambria Math" panose="02040503050406030204" pitchFamily="18" charset="0"/>
                              </a:rPr>
                              <m:t> ~ </m:t>
                            </m:r>
                            <m:sSub>
                              <m:sSubPr>
                                <m:ctrlPr>
                                  <a:rPr lang="en-US" sz="1600" i="1">
                                    <a:latin typeface="Cambria Math" panose="02040503050406030204" pitchFamily="18" charset="0"/>
                                  </a:rPr>
                                </m:ctrlPr>
                              </m:sSubPr>
                              <m:e>
                                <m:r>
                                  <a:rPr lang="en-US" sz="1600" i="1">
                                    <a:latin typeface="Cambria Math" panose="02040503050406030204" pitchFamily="18" charset="0"/>
                                  </a:rPr>
                                  <m:t>𝜔</m:t>
                                </m:r>
                              </m:e>
                              <m:sub>
                                <m:r>
                                  <a:rPr lang="en-US" sz="1600" i="1">
                                    <a:latin typeface="Cambria Math" panose="02040503050406030204" pitchFamily="18" charset="0"/>
                                  </a:rPr>
                                  <m:t>𝑥</m:t>
                                </m:r>
                              </m:sub>
                            </m:sSub>
                            <m:sSub>
                              <m:sSubPr>
                                <m:ctrlPr>
                                  <a:rPr lang="en-US" sz="1600" i="1">
                                    <a:latin typeface="Cambria Math" panose="02040503050406030204" pitchFamily="18" charset="0"/>
                                  </a:rPr>
                                </m:ctrlPr>
                              </m:sSubPr>
                              <m:e>
                                <m:r>
                                  <a:rPr lang="en-US" sz="1600" i="1">
                                    <a:latin typeface="Cambria Math" panose="02040503050406030204" pitchFamily="18" charset="0"/>
                                  </a:rPr>
                                  <m:t>𝑅</m:t>
                                </m:r>
                              </m:e>
                              <m:sub>
                                <m:r>
                                  <a:rPr lang="en-US" sz="1600" i="1">
                                    <a:latin typeface="Cambria Math" panose="02040503050406030204" pitchFamily="18" charset="0"/>
                                  </a:rPr>
                                  <m:t>𝑦</m:t>
                                </m:r>
                              </m:sub>
                            </m:sSub>
                          </m:e>
                        </m:mr>
                      </m:m>
                    </m:oMath>
                  </m:oMathPara>
                </a14:m>
                <a:endParaRPr lang="en-US" sz="1600" b="0" i="1" dirty="0" smtClean="0">
                  <a:latin typeface="Cambria Math" panose="02040503050406030204" pitchFamily="18" charset="0"/>
                </a:endParaRPr>
              </a:p>
              <a:p>
                <a:endParaRPr lang="en-US" sz="1600" b="0" dirty="0" smtClean="0"/>
              </a:p>
              <a:p>
                <a:r>
                  <a:rPr lang="en-US" sz="1600" b="0" dirty="0" smtClean="0"/>
                  <a:t>Our abstract </a:t>
                </a:r>
                <a14:m>
                  <m:oMath xmlns:m="http://schemas.openxmlformats.org/officeDocument/2006/math">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𝑅</m:t>
                        </m:r>
                      </m:e>
                      <m:sub>
                        <m:r>
                          <a:rPr lang="en-US" sz="1600" b="0" i="1" smtClean="0">
                            <a:latin typeface="Cambria Math" panose="02040503050406030204" pitchFamily="18" charset="0"/>
                          </a:rPr>
                          <m:t>𝑥</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𝑅</m:t>
                        </m:r>
                      </m:e>
                      <m:sub>
                        <m:r>
                          <a:rPr lang="en-US" sz="1600" b="0" i="1" smtClean="0">
                            <a:latin typeface="Cambria Math" panose="02040503050406030204" pitchFamily="18" charset="0"/>
                          </a:rPr>
                          <m:t>𝑦</m:t>
                        </m:r>
                      </m:sub>
                    </m:sSub>
                  </m:oMath>
                </a14:m>
                <a:r>
                  <a:rPr lang="en-US" sz="1600" dirty="0" smtClean="0"/>
                  <a:t> are nominal distances measured in the camera’s view which change with pitch much more than with roll</a:t>
                </a:r>
                <a:endParaRPr lang="en-US" sz="1600" dirty="0"/>
              </a:p>
              <a:p>
                <a:endParaRPr lang="en-US" sz="1600" dirty="0"/>
              </a:p>
            </p:txBody>
          </p:sp>
        </mc:Choice>
        <mc:Fallback>
          <p:sp>
            <p:nvSpPr>
              <p:cNvPr id="3" name="TextBox 2"/>
              <p:cNvSpPr txBox="1">
                <a:spLocks noRot="1" noChangeAspect="1" noMove="1" noResize="1" noEditPoints="1" noAdjustHandles="1" noChangeArrowheads="1" noChangeShapeType="1" noTextEdit="1"/>
              </p:cNvSpPr>
              <p:nvPr/>
            </p:nvSpPr>
            <p:spPr>
              <a:xfrm>
                <a:off x="375920" y="818154"/>
                <a:ext cx="3728719" cy="5546455"/>
              </a:xfrm>
              <a:prstGeom prst="rect">
                <a:avLst/>
              </a:prstGeom>
              <a:blipFill>
                <a:blip r:embed="rId3"/>
                <a:stretch>
                  <a:fillRect l="-982" t="-330" r="-1473"/>
                </a:stretch>
              </a:blipFill>
            </p:spPr>
            <p:txBody>
              <a:bodyPr/>
              <a:lstStyle/>
              <a:p>
                <a:r>
                  <a:rPr lang="en-US">
                    <a:noFill/>
                  </a:rPr>
                  <a:t> </a:t>
                </a:r>
              </a:p>
            </p:txBody>
          </p:sp>
        </mc:Fallback>
      </mc:AlternateContent>
    </p:spTree>
    <p:extLst>
      <p:ext uri="{BB962C8B-B14F-4D97-AF65-F5344CB8AC3E}">
        <p14:creationId xmlns:p14="http://schemas.microsoft.com/office/powerpoint/2010/main" val="1627997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11374" y="171823"/>
            <a:ext cx="7403950" cy="646331"/>
          </a:xfrm>
          <a:prstGeom prst="rect">
            <a:avLst/>
          </a:prstGeom>
        </p:spPr>
        <p:txBody>
          <a:bodyPr wrap="none">
            <a:spAutoFit/>
          </a:bodyPr>
          <a:lstStyle/>
          <a:p>
            <a:r>
              <a:rPr lang="en-US" sz="3600" dirty="0"/>
              <a:t>9</a:t>
            </a:r>
            <a:r>
              <a:rPr lang="en-US" sz="3600" dirty="0" smtClean="0"/>
              <a:t>) Stabilization Results – Pitch and Yaw</a:t>
            </a:r>
            <a:endParaRPr lang="en-US" sz="3600" dirty="0"/>
          </a:p>
        </p:txBody>
      </p:sp>
      <p:pic>
        <p:nvPicPr>
          <p:cNvPr id="4" name="Picture 3"/>
          <p:cNvPicPr>
            <a:picLocks noChangeAspect="1"/>
          </p:cNvPicPr>
          <p:nvPr/>
        </p:nvPicPr>
        <p:blipFill>
          <a:blip r:embed="rId2"/>
          <a:stretch>
            <a:fillRect/>
          </a:stretch>
        </p:blipFill>
        <p:spPr>
          <a:xfrm>
            <a:off x="3369028" y="1018572"/>
            <a:ext cx="8492591" cy="4768770"/>
          </a:xfrm>
          <a:prstGeom prst="rect">
            <a:avLst/>
          </a:prstGeom>
        </p:spPr>
      </p:pic>
      <mc:AlternateContent xmlns:mc="http://schemas.openxmlformats.org/markup-compatibility/2006">
        <mc:Choice xmlns:a14="http://schemas.microsoft.com/office/drawing/2010/main" Requires="a14">
          <p:sp>
            <p:nvSpPr>
              <p:cNvPr id="6" name="TextBox 5"/>
              <p:cNvSpPr txBox="1"/>
              <p:nvPr/>
            </p:nvSpPr>
            <p:spPr>
              <a:xfrm>
                <a:off x="428263" y="1192191"/>
                <a:ext cx="2349661" cy="5335756"/>
              </a:xfrm>
              <a:prstGeom prst="rect">
                <a:avLst/>
              </a:prstGeom>
              <a:noFill/>
            </p:spPr>
            <p:txBody>
              <a:bodyPr wrap="square" rtlCol="0">
                <a:spAutoFit/>
              </a:bodyPr>
              <a:lstStyle/>
              <a:p>
                <a:r>
                  <a:rPr lang="en-US" dirty="0" smtClean="0"/>
                  <a:t>There is correlation between Euler angles and our estimate of their rates. </a:t>
                </a:r>
                <a:br>
                  <a:rPr lang="en-US" dirty="0" smtClean="0"/>
                </a:br>
                <a:r>
                  <a:rPr lang="en-US" dirty="0" smtClean="0"/>
                  <a:t/>
                </a:r>
                <a:br>
                  <a:rPr lang="en-US" dirty="0" smtClean="0"/>
                </a:br>
                <a:r>
                  <a:rPr lang="en-US" dirty="0" smtClean="0"/>
                  <a:t>While the pitch seems to do a rather good job, the yaw estimator falls short.</a:t>
                </a:r>
                <a:br>
                  <a:rPr lang="en-US" dirty="0" smtClean="0"/>
                </a:br>
                <a:r>
                  <a:rPr lang="en-US" dirty="0" smtClean="0"/>
                  <a:t/>
                </a:r>
                <a:br>
                  <a:rPr lang="en-US" dirty="0" smtClean="0"/>
                </a:br>
                <a:r>
                  <a:rPr lang="en-US" dirty="0" smtClean="0"/>
                  <a:t>A possible reason is that the image changes much more when moving pitch in </a:t>
                </a:r>
                <a14:m>
                  <m:oMath xmlns:m="http://schemas.openxmlformats.org/officeDocument/2006/math">
                    <m:r>
                      <a:rPr lang="en-US" b="0" i="1" smtClean="0">
                        <a:latin typeface="Cambria Math" panose="02040503050406030204" pitchFamily="18" charset="0"/>
                      </a:rPr>
                      <m:t>10</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𝑑𝑒𝑔</m:t>
                        </m:r>
                      </m:num>
                      <m:den>
                        <m:r>
                          <a:rPr lang="en-US" b="0" i="1" smtClean="0">
                            <a:latin typeface="Cambria Math" panose="02040503050406030204" pitchFamily="18" charset="0"/>
                          </a:rPr>
                          <m:t>𝑠</m:t>
                        </m:r>
                      </m:den>
                    </m:f>
                    <m:r>
                      <a:rPr lang="en-US" b="0" i="1" smtClean="0">
                        <a:latin typeface="Cambria Math" panose="02040503050406030204" pitchFamily="18" charset="0"/>
                      </a:rPr>
                      <m:t>]</m:t>
                    </m:r>
                  </m:oMath>
                </a14:m>
                <a:r>
                  <a:rPr lang="en-US" dirty="0" smtClean="0"/>
                  <a:t> than in moving yaw </a:t>
                </a:r>
                <a14:m>
                  <m:oMath xmlns:m="http://schemas.openxmlformats.org/officeDocument/2006/math">
                    <m:r>
                      <a:rPr lang="en-US" b="0" i="1" smtClean="0">
                        <a:latin typeface="Cambria Math" panose="02040503050406030204" pitchFamily="18" charset="0"/>
                      </a:rPr>
                      <m:t>10</m:t>
                    </m:r>
                    <m:d>
                      <m:dPr>
                        <m:begChr m:val="["/>
                        <m:endChr m:val="]"/>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𝑑𝑒𝑔</m:t>
                            </m:r>
                          </m:num>
                          <m:den>
                            <m:r>
                              <a:rPr lang="en-US" b="0" i="1" smtClean="0">
                                <a:latin typeface="Cambria Math" panose="02040503050406030204" pitchFamily="18" charset="0"/>
                              </a:rPr>
                              <m:t>𝑠</m:t>
                            </m:r>
                          </m:den>
                        </m:f>
                      </m:e>
                    </m:d>
                  </m:oMath>
                </a14:m>
                <a:r>
                  <a:rPr lang="en-US" dirty="0" smtClean="0"/>
                  <a:t>.</a:t>
                </a:r>
                <a:br>
                  <a:rPr lang="en-US" dirty="0" smtClean="0"/>
                </a:br>
                <a:r>
                  <a:rPr lang="en-US" dirty="0" smtClean="0"/>
                  <a:t>Events don’t register as well for yaw.</a:t>
                </a:r>
                <a:endParaRPr lang="en-US" dirty="0"/>
              </a:p>
            </p:txBody>
          </p:sp>
        </mc:Choice>
        <mc:Fallback>
          <p:sp>
            <p:nvSpPr>
              <p:cNvPr id="6" name="TextBox 5"/>
              <p:cNvSpPr txBox="1">
                <a:spLocks noRot="1" noChangeAspect="1" noMove="1" noResize="1" noEditPoints="1" noAdjustHandles="1" noChangeArrowheads="1" noChangeShapeType="1" noTextEdit="1"/>
              </p:cNvSpPr>
              <p:nvPr/>
            </p:nvSpPr>
            <p:spPr>
              <a:xfrm>
                <a:off x="428263" y="1192191"/>
                <a:ext cx="2349661" cy="5335756"/>
              </a:xfrm>
              <a:prstGeom prst="rect">
                <a:avLst/>
              </a:prstGeom>
              <a:blipFill>
                <a:blip r:embed="rId3"/>
                <a:stretch>
                  <a:fillRect l="-2073" t="-686" r="-4145" b="-914"/>
                </a:stretch>
              </a:blipFill>
            </p:spPr>
            <p:txBody>
              <a:bodyPr/>
              <a:lstStyle/>
              <a:p>
                <a:r>
                  <a:rPr lang="en-US">
                    <a:noFill/>
                  </a:rPr>
                  <a:t> </a:t>
                </a:r>
              </a:p>
            </p:txBody>
          </p:sp>
        </mc:Fallback>
      </mc:AlternateContent>
    </p:spTree>
    <p:extLst>
      <p:ext uri="{BB962C8B-B14F-4D97-AF65-F5344CB8AC3E}">
        <p14:creationId xmlns:p14="http://schemas.microsoft.com/office/powerpoint/2010/main" val="7949226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37957" y="288698"/>
            <a:ext cx="6758068" cy="1200329"/>
          </a:xfrm>
          <a:prstGeom prst="rect">
            <a:avLst/>
          </a:prstGeom>
        </p:spPr>
        <p:txBody>
          <a:bodyPr wrap="none">
            <a:spAutoFit/>
          </a:bodyPr>
          <a:lstStyle/>
          <a:p>
            <a:r>
              <a:rPr lang="en-US" sz="3600" dirty="0" smtClean="0"/>
              <a:t>10) Additional </a:t>
            </a:r>
            <a:r>
              <a:rPr lang="en-US" sz="3600" dirty="0"/>
              <a:t>Acquired knowledge</a:t>
            </a:r>
          </a:p>
          <a:p>
            <a:endParaRPr lang="en-US" sz="3600" dirty="0" smtClean="0"/>
          </a:p>
        </p:txBody>
      </p:sp>
      <p:sp>
        <p:nvSpPr>
          <p:cNvPr id="6" name="TextBox 5"/>
          <p:cNvSpPr txBox="1"/>
          <p:nvPr/>
        </p:nvSpPr>
        <p:spPr>
          <a:xfrm>
            <a:off x="692963" y="1218848"/>
            <a:ext cx="9944172" cy="3139321"/>
          </a:xfrm>
          <a:prstGeom prst="rect">
            <a:avLst/>
          </a:prstGeom>
          <a:noFill/>
        </p:spPr>
        <p:txBody>
          <a:bodyPr wrap="square" rtlCol="0">
            <a:spAutoFit/>
          </a:bodyPr>
          <a:lstStyle/>
          <a:p>
            <a:pPr marL="285750" indent="-285750">
              <a:buFont typeface="Arial" panose="020B0604020202020204" pitchFamily="34" charset="0"/>
              <a:buChar char="•"/>
            </a:pPr>
            <a:r>
              <a:rPr lang="en-US" dirty="0" smtClean="0"/>
              <a:t>Spike neural network</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Python-</a:t>
            </a:r>
            <a:r>
              <a:rPr lang="en-US" dirty="0" err="1" smtClean="0"/>
              <a:t>Matlab</a:t>
            </a:r>
            <a:r>
              <a:rPr lang="en-US" dirty="0" smtClean="0"/>
              <a:t> co-simulation: </a:t>
            </a:r>
          </a:p>
          <a:p>
            <a:pPr marL="800100" lvl="1" indent="-342900">
              <a:buAutoNum type="alphaLcParenR"/>
            </a:pPr>
            <a:r>
              <a:rPr lang="en-US" dirty="0" smtClean="0"/>
              <a:t>Introducing python code into Simulink environment</a:t>
            </a:r>
          </a:p>
          <a:p>
            <a:pPr marL="800100" lvl="1" indent="-342900">
              <a:buAutoNum type="alphaLcParenR"/>
            </a:pPr>
            <a:r>
              <a:rPr lang="en-US" dirty="0" smtClean="0"/>
              <a:t>Executing discrete Simulink simulation in Python environment through Simulink code generation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Python Gym simulation environment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Reinforcement learning in </a:t>
            </a:r>
            <a:r>
              <a:rPr lang="en-US" dirty="0" err="1" smtClean="0"/>
              <a:t>Matlab+Simulink</a:t>
            </a:r>
            <a:r>
              <a:rPr lang="en-US" dirty="0" smtClean="0"/>
              <a:t> syntax and requirements. With our limited resources we didn’t pursuit the training of the agent.</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1747635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37957" y="288698"/>
            <a:ext cx="6391045" cy="646331"/>
          </a:xfrm>
          <a:prstGeom prst="rect">
            <a:avLst/>
          </a:prstGeom>
        </p:spPr>
        <p:txBody>
          <a:bodyPr wrap="none">
            <a:spAutoFit/>
          </a:bodyPr>
          <a:lstStyle/>
          <a:p>
            <a:r>
              <a:rPr lang="en-US" sz="3600" dirty="0" smtClean="0"/>
              <a:t>11) Further Research possibilities</a:t>
            </a:r>
          </a:p>
        </p:txBody>
      </p:sp>
      <mc:AlternateContent xmlns:mc="http://schemas.openxmlformats.org/markup-compatibility/2006">
        <mc:Choice xmlns:a14="http://schemas.microsoft.com/office/drawing/2010/main" Requires="a14">
          <p:sp>
            <p:nvSpPr>
              <p:cNvPr id="6" name="TextBox 5"/>
              <p:cNvSpPr txBox="1"/>
              <p:nvPr/>
            </p:nvSpPr>
            <p:spPr>
              <a:xfrm>
                <a:off x="692963" y="1218848"/>
                <a:ext cx="9944172" cy="3416320"/>
              </a:xfrm>
              <a:prstGeom prst="rect">
                <a:avLst/>
              </a:prstGeom>
              <a:noFill/>
            </p:spPr>
            <p:txBody>
              <a:bodyPr wrap="square" rtlCol="0">
                <a:spAutoFit/>
              </a:bodyPr>
              <a:lstStyle/>
              <a:p>
                <a:r>
                  <a:rPr lang="en-US" dirty="0" smtClean="0"/>
                  <a:t>Our </a:t>
                </a:r>
                <a:r>
                  <a:rPr lang="en-US" dirty="0" err="1" smtClean="0"/>
                  <a:t>Matlab’s</a:t>
                </a:r>
                <a:r>
                  <a:rPr lang="en-US" dirty="0" smtClean="0"/>
                  <a:t> event camera sensor model is limited by the Simulink-Unreal frequency limitation of </a:t>
                </a:r>
                <a14:m>
                  <m:oMath xmlns:m="http://schemas.openxmlformats.org/officeDocument/2006/math">
                    <m:r>
                      <a:rPr lang="en-US" b="0" i="1" smtClean="0">
                        <a:latin typeface="Cambria Math" panose="02040503050406030204" pitchFamily="18" charset="0"/>
                      </a:rPr>
                      <m:t>60</m:t>
                    </m:r>
                    <m:r>
                      <a:rPr lang="en-US" b="0" i="1" smtClean="0">
                        <a:latin typeface="Cambria Math" panose="02040503050406030204" pitchFamily="18" charset="0"/>
                      </a:rPr>
                      <m:t>𝐻𝑧</m:t>
                    </m:r>
                  </m:oMath>
                </a14:m>
                <a:r>
                  <a:rPr lang="en-US" dirty="0" smtClean="0"/>
                  <a:t>.</a:t>
                </a:r>
                <a:br>
                  <a:rPr lang="en-US" dirty="0" smtClean="0"/>
                </a:br>
                <a:r>
                  <a:rPr lang="en-US" dirty="0" smtClean="0"/>
                  <a:t>If one wants to do a real simulation he has to move to a different environment, we would suggest Gym which works with Python.</a:t>
                </a:r>
                <a:br>
                  <a:rPr lang="en-US" dirty="0" smtClean="0"/>
                </a:br>
                <a:endParaRPr lang="en-US" dirty="0"/>
              </a:p>
              <a:p>
                <a:r>
                  <a:rPr lang="en-US" dirty="0" smtClean="0"/>
                  <a:t>Using a similar architecture, we would try to solve some of the problems we raised up here:</a:t>
                </a:r>
              </a:p>
              <a:p>
                <a:pPr marL="800100" lvl="1" indent="-342900">
                  <a:buAutoNum type="alphaLcParenR"/>
                </a:pPr>
                <a:r>
                  <a:rPr lang="en-US" dirty="0" smtClean="0"/>
                  <a:t>Environment Bias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𝑥</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𝜔</m:t>
                        </m:r>
                      </m:e>
                      <m:sub>
                        <m:r>
                          <a:rPr lang="en-US" b="0" i="1" smtClean="0">
                            <a:latin typeface="Cambria Math" panose="02040503050406030204" pitchFamily="18" charset="0"/>
                          </a:rPr>
                          <m:t>𝑥</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𝑅</m:t>
                        </m:r>
                      </m:e>
                      <m:sub>
                        <m:r>
                          <a:rPr lang="en-US" b="0" i="1" smtClean="0">
                            <a:latin typeface="Cambria Math" panose="02040503050406030204" pitchFamily="18" charset="0"/>
                          </a:rPr>
                          <m:t>𝑥</m:t>
                        </m:r>
                      </m:sub>
                    </m:sSub>
                  </m:oMath>
                </a14:m>
                <a:r>
                  <a:rPr lang="en-US" dirty="0" smtClean="0"/>
                  <a:t>), perhaps by introducing some sensor fusion with sparse distance measurements.</a:t>
                </a:r>
              </a:p>
              <a:p>
                <a:pPr marL="800100" lvl="1" indent="-342900">
                  <a:buAutoNum type="alphaLcParenR"/>
                </a:pPr>
                <a:r>
                  <a:rPr lang="en-US" dirty="0" smtClean="0"/>
                  <a:t>Accuracy for small velocities, spiking neural network does seem to be a proper solution for this.</a:t>
                </a:r>
              </a:p>
              <a:p>
                <a:pPr marL="800100" lvl="1" indent="-342900">
                  <a:buAutoNum type="alphaLcParenR"/>
                </a:pPr>
                <a:r>
                  <a:rPr lang="en-US" dirty="0" smtClean="0"/>
                  <a:t>Delay – what is the minimal amount of frames we would require for convergence? Can this be mathematically formulated?</a:t>
                </a:r>
              </a:p>
              <a:p>
                <a:pPr marL="800100" lvl="1" indent="-342900">
                  <a:buAutoNum type="alphaLcParenR"/>
                </a:pPr>
                <a:endParaRPr lang="en-US" dirty="0"/>
              </a:p>
              <a:p>
                <a:r>
                  <a:rPr lang="en-US" dirty="0" smtClean="0"/>
                  <a:t>Lastly, there is nothing like working with the real sensor: Simulation</a:t>
                </a:r>
                <a14:m>
                  <m:oMath xmlns:m="http://schemas.openxmlformats.org/officeDocument/2006/math">
                    <m:r>
                      <a:rPr lang="en-US" b="0" i="1" smtClean="0">
                        <a:latin typeface="Cambria Math" panose="02040503050406030204" pitchFamily="18" charset="0"/>
                      </a:rPr>
                      <m:t>→</m:t>
                    </m:r>
                  </m:oMath>
                </a14:m>
                <a:r>
                  <a:rPr lang="en-US" dirty="0" smtClean="0"/>
                  <a:t>world</a:t>
                </a:r>
              </a:p>
            </p:txBody>
          </p:sp>
        </mc:Choice>
        <mc:Fallback>
          <p:sp>
            <p:nvSpPr>
              <p:cNvPr id="6" name="TextBox 5"/>
              <p:cNvSpPr txBox="1">
                <a:spLocks noRot="1" noChangeAspect="1" noMove="1" noResize="1" noEditPoints="1" noAdjustHandles="1" noChangeArrowheads="1" noChangeShapeType="1" noTextEdit="1"/>
              </p:cNvSpPr>
              <p:nvPr/>
            </p:nvSpPr>
            <p:spPr>
              <a:xfrm>
                <a:off x="692963" y="1218848"/>
                <a:ext cx="9944172" cy="3416320"/>
              </a:xfrm>
              <a:prstGeom prst="rect">
                <a:avLst/>
              </a:prstGeom>
              <a:blipFill>
                <a:blip r:embed="rId2"/>
                <a:stretch>
                  <a:fillRect l="-552" t="-1071" b="-1964"/>
                </a:stretch>
              </a:blipFill>
            </p:spPr>
            <p:txBody>
              <a:bodyPr/>
              <a:lstStyle/>
              <a:p>
                <a:r>
                  <a:rPr lang="en-US">
                    <a:noFill/>
                  </a:rPr>
                  <a:t> </a:t>
                </a:r>
              </a:p>
            </p:txBody>
          </p:sp>
        </mc:Fallback>
      </mc:AlternateContent>
    </p:spTree>
    <p:extLst>
      <p:ext uri="{BB962C8B-B14F-4D97-AF65-F5344CB8AC3E}">
        <p14:creationId xmlns:p14="http://schemas.microsoft.com/office/powerpoint/2010/main" val="33504496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951544" y="1319515"/>
            <a:ext cx="6362960" cy="4570482"/>
          </a:xfrm>
          <a:prstGeom prst="rect">
            <a:avLst/>
          </a:prstGeom>
          <a:noFill/>
        </p:spPr>
        <p:txBody>
          <a:bodyPr wrap="none" rtlCol="0">
            <a:spAutoFit/>
          </a:bodyPr>
          <a:lstStyle/>
          <a:p>
            <a:r>
              <a:rPr lang="en-US" sz="11500" dirty="0" smtClean="0"/>
              <a:t>Thank you</a:t>
            </a:r>
          </a:p>
          <a:p>
            <a:endParaRPr lang="en-US" sz="4400" dirty="0"/>
          </a:p>
          <a:p>
            <a:pPr algn="ctr"/>
            <a:endParaRPr lang="en-US" sz="4400" dirty="0" smtClean="0"/>
          </a:p>
          <a:p>
            <a:pPr algn="ctr"/>
            <a:r>
              <a:rPr lang="en-US" sz="4400" dirty="0" smtClean="0"/>
              <a:t>Guy </a:t>
            </a:r>
            <a:r>
              <a:rPr lang="en-US" sz="4400" dirty="0" err="1" smtClean="0"/>
              <a:t>Rotem</a:t>
            </a:r>
            <a:endParaRPr lang="en-US" sz="4400" dirty="0" smtClean="0"/>
          </a:p>
          <a:p>
            <a:pPr algn="ctr"/>
            <a:r>
              <a:rPr lang="en-US" sz="4400" dirty="0" err="1" smtClean="0"/>
              <a:t>Alon</a:t>
            </a:r>
            <a:r>
              <a:rPr lang="en-US" sz="4400" dirty="0" smtClean="0"/>
              <a:t> Spinner</a:t>
            </a:r>
            <a:endParaRPr lang="en-US" sz="4400" dirty="0"/>
          </a:p>
        </p:txBody>
      </p:sp>
    </p:spTree>
    <p:extLst>
      <p:ext uri="{BB962C8B-B14F-4D97-AF65-F5344CB8AC3E}">
        <p14:creationId xmlns:p14="http://schemas.microsoft.com/office/powerpoint/2010/main" val="1211146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53715" y="297934"/>
            <a:ext cx="5839804" cy="646331"/>
          </a:xfrm>
          <a:prstGeom prst="rect">
            <a:avLst/>
          </a:prstGeom>
        </p:spPr>
        <p:txBody>
          <a:bodyPr wrap="none">
            <a:spAutoFit/>
          </a:bodyPr>
          <a:lstStyle/>
          <a:p>
            <a:pPr marL="342900" indent="-342900">
              <a:buAutoNum type="arabicParenR"/>
            </a:pPr>
            <a:r>
              <a:rPr lang="en-US" sz="3600" dirty="0" err="1"/>
              <a:t>Matlab</a:t>
            </a:r>
            <a:r>
              <a:rPr lang="en-US" sz="3600" dirty="0"/>
              <a:t> Simulation Structure</a:t>
            </a:r>
          </a:p>
        </p:txBody>
      </p:sp>
      <p:pic>
        <p:nvPicPr>
          <p:cNvPr id="5" name="Picture 4"/>
          <p:cNvPicPr>
            <a:picLocks noChangeAspect="1"/>
          </p:cNvPicPr>
          <p:nvPr/>
        </p:nvPicPr>
        <p:blipFill>
          <a:blip r:embed="rId2"/>
          <a:stretch>
            <a:fillRect/>
          </a:stretch>
        </p:blipFill>
        <p:spPr>
          <a:xfrm>
            <a:off x="799811" y="2015836"/>
            <a:ext cx="10283825" cy="2753828"/>
          </a:xfrm>
          <a:prstGeom prst="rect">
            <a:avLst/>
          </a:prstGeom>
        </p:spPr>
      </p:pic>
      <p:cxnSp>
        <p:nvCxnSpPr>
          <p:cNvPr id="7" name="Straight Arrow Connector 6"/>
          <p:cNvCxnSpPr/>
          <p:nvPr/>
        </p:nvCxnSpPr>
        <p:spPr>
          <a:xfrm flipV="1">
            <a:off x="1136073" y="3768436"/>
            <a:ext cx="240145" cy="169949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12462" y="5467927"/>
            <a:ext cx="2087366" cy="369332"/>
          </a:xfrm>
          <a:prstGeom prst="rect">
            <a:avLst/>
          </a:prstGeom>
          <a:noFill/>
        </p:spPr>
        <p:txBody>
          <a:bodyPr wrap="none" rtlCol="0">
            <a:spAutoFit/>
          </a:bodyPr>
          <a:lstStyle/>
          <a:p>
            <a:r>
              <a:rPr lang="en-US" dirty="0" err="1" smtClean="0">
                <a:solidFill>
                  <a:srgbClr val="FF0000"/>
                </a:solidFill>
              </a:rPr>
              <a:t>EventCamera</a:t>
            </a:r>
            <a:r>
              <a:rPr lang="en-US" dirty="0" smtClean="0">
                <a:solidFill>
                  <a:srgbClr val="FF0000"/>
                </a:solidFill>
              </a:rPr>
              <a:t> Model</a:t>
            </a:r>
            <a:endParaRPr lang="en-US" dirty="0">
              <a:solidFill>
                <a:srgbClr val="FF0000"/>
              </a:solidFill>
            </a:endParaRPr>
          </a:p>
        </p:txBody>
      </p:sp>
      <p:cxnSp>
        <p:nvCxnSpPr>
          <p:cNvPr id="9" name="Straight Arrow Connector 8"/>
          <p:cNvCxnSpPr/>
          <p:nvPr/>
        </p:nvCxnSpPr>
        <p:spPr>
          <a:xfrm flipH="1" flipV="1">
            <a:off x="2872509" y="3768436"/>
            <a:ext cx="360963" cy="199043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009307" y="5837259"/>
            <a:ext cx="2452403" cy="369332"/>
          </a:xfrm>
          <a:prstGeom prst="rect">
            <a:avLst/>
          </a:prstGeom>
          <a:noFill/>
        </p:spPr>
        <p:txBody>
          <a:bodyPr wrap="none" rtlCol="0">
            <a:spAutoFit/>
          </a:bodyPr>
          <a:lstStyle/>
          <a:p>
            <a:r>
              <a:rPr lang="en-US" dirty="0" smtClean="0">
                <a:solidFill>
                  <a:srgbClr val="FF0000"/>
                </a:solidFill>
              </a:rPr>
              <a:t>Deep learning estimator</a:t>
            </a:r>
            <a:endParaRPr lang="en-US" dirty="0">
              <a:solidFill>
                <a:srgbClr val="FF0000"/>
              </a:solidFill>
            </a:endParaRPr>
          </a:p>
        </p:txBody>
      </p:sp>
      <p:cxnSp>
        <p:nvCxnSpPr>
          <p:cNvPr id="13" name="Straight Arrow Connector 12"/>
          <p:cNvCxnSpPr/>
          <p:nvPr/>
        </p:nvCxnSpPr>
        <p:spPr>
          <a:xfrm flipH="1" flipV="1">
            <a:off x="3953164" y="3768436"/>
            <a:ext cx="1261709" cy="206882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4470650" y="5837259"/>
            <a:ext cx="1623714" cy="369332"/>
          </a:xfrm>
          <a:prstGeom prst="rect">
            <a:avLst/>
          </a:prstGeom>
          <a:noFill/>
        </p:spPr>
        <p:txBody>
          <a:bodyPr wrap="none" rtlCol="0">
            <a:spAutoFit/>
          </a:bodyPr>
          <a:lstStyle/>
          <a:p>
            <a:r>
              <a:rPr lang="en-US" dirty="0" err="1" smtClean="0">
                <a:solidFill>
                  <a:srgbClr val="FF0000"/>
                </a:solidFill>
              </a:rPr>
              <a:t>nLMS</a:t>
            </a:r>
            <a:r>
              <a:rPr lang="en-US" dirty="0" smtClean="0">
                <a:solidFill>
                  <a:srgbClr val="FF0000"/>
                </a:solidFill>
              </a:rPr>
              <a:t> </a:t>
            </a:r>
            <a:r>
              <a:rPr lang="en-US" dirty="0" smtClean="0">
                <a:solidFill>
                  <a:srgbClr val="FF0000"/>
                </a:solidFill>
              </a:rPr>
              <a:t>Predictor</a:t>
            </a:r>
            <a:endParaRPr lang="en-US" dirty="0">
              <a:solidFill>
                <a:srgbClr val="FF0000"/>
              </a:solidFill>
            </a:endParaRPr>
          </a:p>
        </p:txBody>
      </p:sp>
      <p:cxnSp>
        <p:nvCxnSpPr>
          <p:cNvPr id="16" name="Straight Arrow Connector 15"/>
          <p:cNvCxnSpPr/>
          <p:nvPr/>
        </p:nvCxnSpPr>
        <p:spPr>
          <a:xfrm flipH="1" flipV="1">
            <a:off x="5282507" y="3768437"/>
            <a:ext cx="1123060" cy="169949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593710" y="5467927"/>
            <a:ext cx="2396746" cy="369332"/>
          </a:xfrm>
          <a:prstGeom prst="rect">
            <a:avLst/>
          </a:prstGeom>
          <a:noFill/>
        </p:spPr>
        <p:txBody>
          <a:bodyPr wrap="none" rtlCol="0">
            <a:spAutoFit/>
          </a:bodyPr>
          <a:lstStyle/>
          <a:p>
            <a:r>
              <a:rPr lang="en-US" dirty="0" smtClean="0">
                <a:solidFill>
                  <a:srgbClr val="FF0000"/>
                </a:solidFill>
              </a:rPr>
              <a:t>Command to Controller</a:t>
            </a:r>
            <a:endParaRPr lang="en-US" dirty="0">
              <a:solidFill>
                <a:srgbClr val="FF0000"/>
              </a:solidFill>
            </a:endParaRPr>
          </a:p>
        </p:txBody>
      </p:sp>
      <p:sp>
        <p:nvSpPr>
          <p:cNvPr id="20" name="TextBox 19"/>
          <p:cNvSpPr txBox="1"/>
          <p:nvPr/>
        </p:nvSpPr>
        <p:spPr>
          <a:xfrm>
            <a:off x="5817008" y="1482039"/>
            <a:ext cx="1925527" cy="369332"/>
          </a:xfrm>
          <a:prstGeom prst="rect">
            <a:avLst/>
          </a:prstGeom>
          <a:noFill/>
        </p:spPr>
        <p:txBody>
          <a:bodyPr wrap="none" rtlCol="0">
            <a:spAutoFit/>
          </a:bodyPr>
          <a:lstStyle/>
          <a:p>
            <a:r>
              <a:rPr lang="en-US" dirty="0" smtClean="0">
                <a:solidFill>
                  <a:srgbClr val="FF0000"/>
                </a:solidFill>
              </a:rPr>
              <a:t>Gimbal Close Loop</a:t>
            </a:r>
            <a:endParaRPr lang="en-US" dirty="0">
              <a:solidFill>
                <a:srgbClr val="FF0000"/>
              </a:solidFill>
            </a:endParaRPr>
          </a:p>
        </p:txBody>
      </p:sp>
      <p:cxnSp>
        <p:nvCxnSpPr>
          <p:cNvPr id="21" name="Straight Arrow Connector 20"/>
          <p:cNvCxnSpPr/>
          <p:nvPr/>
        </p:nvCxnSpPr>
        <p:spPr>
          <a:xfrm flipH="1">
            <a:off x="6012874" y="1856509"/>
            <a:ext cx="858981" cy="145934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2277109" y="1666705"/>
            <a:ext cx="1330359" cy="69396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2102087" y="1258180"/>
            <a:ext cx="3010761" cy="369332"/>
          </a:xfrm>
          <a:prstGeom prst="rect">
            <a:avLst/>
          </a:prstGeom>
          <a:noFill/>
        </p:spPr>
        <p:txBody>
          <a:bodyPr wrap="none" rtlCol="0">
            <a:spAutoFit/>
          </a:bodyPr>
          <a:lstStyle/>
          <a:p>
            <a:r>
              <a:rPr lang="en-US" dirty="0" smtClean="0">
                <a:solidFill>
                  <a:srgbClr val="FF0000"/>
                </a:solidFill>
              </a:rPr>
              <a:t>Base Command and Dynamics</a:t>
            </a:r>
            <a:endParaRPr lang="en-US" dirty="0">
              <a:solidFill>
                <a:srgbClr val="FF0000"/>
              </a:solidFill>
            </a:endParaRPr>
          </a:p>
        </p:txBody>
      </p:sp>
      <p:cxnSp>
        <p:nvCxnSpPr>
          <p:cNvPr id="28" name="Straight Arrow Connector 27"/>
          <p:cNvCxnSpPr/>
          <p:nvPr/>
        </p:nvCxnSpPr>
        <p:spPr>
          <a:xfrm flipH="1">
            <a:off x="9615583" y="973072"/>
            <a:ext cx="465684" cy="108051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9036490" y="640403"/>
            <a:ext cx="2066720" cy="369332"/>
          </a:xfrm>
          <a:prstGeom prst="rect">
            <a:avLst/>
          </a:prstGeom>
          <a:noFill/>
        </p:spPr>
        <p:txBody>
          <a:bodyPr wrap="none" rtlCol="0">
            <a:spAutoFit/>
          </a:bodyPr>
          <a:lstStyle/>
          <a:p>
            <a:r>
              <a:rPr lang="en-US" dirty="0" smtClean="0">
                <a:solidFill>
                  <a:srgbClr val="FF0000"/>
                </a:solidFill>
              </a:rPr>
              <a:t>Unreal </a:t>
            </a:r>
            <a:r>
              <a:rPr lang="en-US" dirty="0" smtClean="0">
                <a:solidFill>
                  <a:srgbClr val="FF0000"/>
                </a:solidFill>
              </a:rPr>
              <a:t>Environment</a:t>
            </a:r>
            <a:endParaRPr lang="en-US" dirty="0">
              <a:solidFill>
                <a:srgbClr val="FF0000"/>
              </a:solidFill>
            </a:endParaRPr>
          </a:p>
        </p:txBody>
      </p:sp>
      <p:cxnSp>
        <p:nvCxnSpPr>
          <p:cNvPr id="31" name="Straight Arrow Connector 30"/>
          <p:cNvCxnSpPr/>
          <p:nvPr/>
        </p:nvCxnSpPr>
        <p:spPr>
          <a:xfrm flipH="1" flipV="1">
            <a:off x="9040313" y="4763654"/>
            <a:ext cx="808112" cy="103176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9001045" y="5758873"/>
            <a:ext cx="1694759" cy="369332"/>
          </a:xfrm>
          <a:prstGeom prst="rect">
            <a:avLst/>
          </a:prstGeom>
          <a:noFill/>
        </p:spPr>
        <p:txBody>
          <a:bodyPr wrap="none" rtlCol="0">
            <a:spAutoFit/>
          </a:bodyPr>
          <a:lstStyle/>
          <a:p>
            <a:r>
              <a:rPr lang="en-US" dirty="0" smtClean="0">
                <a:solidFill>
                  <a:srgbClr val="FF0000"/>
                </a:solidFill>
              </a:rPr>
              <a:t>Camera on Base</a:t>
            </a:r>
            <a:endParaRPr lang="en-US" dirty="0">
              <a:solidFill>
                <a:srgbClr val="FF0000"/>
              </a:solidFill>
            </a:endParaRPr>
          </a:p>
        </p:txBody>
      </p:sp>
      <p:cxnSp>
        <p:nvCxnSpPr>
          <p:cNvPr id="37" name="Straight Arrow Connector 36"/>
          <p:cNvCxnSpPr/>
          <p:nvPr/>
        </p:nvCxnSpPr>
        <p:spPr>
          <a:xfrm flipH="1" flipV="1">
            <a:off x="10747214" y="4102298"/>
            <a:ext cx="808112" cy="103176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10303890" y="5098595"/>
            <a:ext cx="1922386" cy="369332"/>
          </a:xfrm>
          <a:prstGeom prst="rect">
            <a:avLst/>
          </a:prstGeom>
          <a:noFill/>
        </p:spPr>
        <p:txBody>
          <a:bodyPr wrap="none" rtlCol="0">
            <a:spAutoFit/>
          </a:bodyPr>
          <a:lstStyle/>
          <a:p>
            <a:r>
              <a:rPr lang="en-US" dirty="0" smtClean="0">
                <a:solidFill>
                  <a:srgbClr val="FF0000"/>
                </a:solidFill>
              </a:rPr>
              <a:t>Camera on Gimbal</a:t>
            </a:r>
            <a:endParaRPr lang="en-US" dirty="0">
              <a:solidFill>
                <a:srgbClr val="FF0000"/>
              </a:solidFill>
            </a:endParaRPr>
          </a:p>
        </p:txBody>
      </p:sp>
    </p:spTree>
    <p:extLst>
      <p:ext uri="{BB962C8B-B14F-4D97-AF65-F5344CB8AC3E}">
        <p14:creationId xmlns:p14="http://schemas.microsoft.com/office/powerpoint/2010/main" val="34769183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53715" y="297934"/>
            <a:ext cx="6660157" cy="646331"/>
          </a:xfrm>
          <a:prstGeom prst="rect">
            <a:avLst/>
          </a:prstGeom>
        </p:spPr>
        <p:txBody>
          <a:bodyPr wrap="none">
            <a:spAutoFit/>
          </a:bodyPr>
          <a:lstStyle/>
          <a:p>
            <a:r>
              <a:rPr lang="en-US" sz="3600" dirty="0" smtClean="0"/>
              <a:t>2) Simulator – Unreal Environment</a:t>
            </a:r>
          </a:p>
        </p:txBody>
      </p:sp>
      <p:grpSp>
        <p:nvGrpSpPr>
          <p:cNvPr id="33" name="Group 32"/>
          <p:cNvGrpSpPr/>
          <p:nvPr/>
        </p:nvGrpSpPr>
        <p:grpSpPr>
          <a:xfrm>
            <a:off x="6825114" y="3103305"/>
            <a:ext cx="3611977" cy="3083109"/>
            <a:chOff x="7647708" y="2823554"/>
            <a:chExt cx="4485718" cy="3828916"/>
          </a:xfrm>
        </p:grpSpPr>
        <p:pic>
          <p:nvPicPr>
            <p:cNvPr id="3" name="Picture 2"/>
            <p:cNvPicPr>
              <a:picLocks noChangeAspect="1"/>
            </p:cNvPicPr>
            <p:nvPr/>
          </p:nvPicPr>
          <p:blipFill rotWithShape="1">
            <a:blip r:embed="rId2"/>
            <a:srcRect l="18349" t="25141"/>
            <a:stretch/>
          </p:blipFill>
          <p:spPr>
            <a:xfrm>
              <a:off x="7647708" y="3539105"/>
              <a:ext cx="2994715" cy="3024022"/>
            </a:xfrm>
            <a:prstGeom prst="rect">
              <a:avLst/>
            </a:prstGeom>
          </p:spPr>
        </p:pic>
        <p:cxnSp>
          <p:nvCxnSpPr>
            <p:cNvPr id="31" name="Straight Arrow Connector 30"/>
            <p:cNvCxnSpPr/>
            <p:nvPr/>
          </p:nvCxnSpPr>
          <p:spPr>
            <a:xfrm flipH="1" flipV="1">
              <a:off x="9458036" y="5532582"/>
              <a:ext cx="1435749" cy="81769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10243127" y="2823554"/>
              <a:ext cx="867460" cy="369332"/>
            </a:xfrm>
            <a:prstGeom prst="rect">
              <a:avLst/>
            </a:prstGeom>
            <a:noFill/>
          </p:spPr>
          <p:txBody>
            <a:bodyPr wrap="square" rtlCol="0">
              <a:spAutoFit/>
            </a:bodyPr>
            <a:lstStyle/>
            <a:p>
              <a:r>
                <a:rPr lang="en-US" dirty="0" smtClean="0">
                  <a:solidFill>
                    <a:srgbClr val="FF0000"/>
                  </a:solidFill>
                </a:rPr>
                <a:t>Base</a:t>
              </a:r>
              <a:endParaRPr lang="en-US" dirty="0">
                <a:solidFill>
                  <a:srgbClr val="FF0000"/>
                </a:solidFill>
              </a:endParaRPr>
            </a:p>
          </p:txBody>
        </p:sp>
        <p:cxnSp>
          <p:nvCxnSpPr>
            <p:cNvPr id="37" name="Straight Arrow Connector 36"/>
            <p:cNvCxnSpPr/>
            <p:nvPr/>
          </p:nvCxnSpPr>
          <p:spPr>
            <a:xfrm flipH="1">
              <a:off x="9293839" y="3169773"/>
              <a:ext cx="949288" cy="122664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10969653" y="6193796"/>
              <a:ext cx="1163773" cy="458674"/>
            </a:xfrm>
            <a:prstGeom prst="rect">
              <a:avLst/>
            </a:prstGeom>
            <a:noFill/>
          </p:spPr>
          <p:txBody>
            <a:bodyPr wrap="square" rtlCol="0">
              <a:spAutoFit/>
            </a:bodyPr>
            <a:lstStyle/>
            <a:p>
              <a:r>
                <a:rPr lang="en-US" dirty="0" smtClean="0">
                  <a:solidFill>
                    <a:srgbClr val="FF0000"/>
                  </a:solidFill>
                </a:rPr>
                <a:t>Gimbal</a:t>
              </a:r>
              <a:endParaRPr lang="en-US" dirty="0">
                <a:solidFill>
                  <a:srgbClr val="FF0000"/>
                </a:solidFill>
              </a:endParaRPr>
            </a:p>
          </p:txBody>
        </p:sp>
      </p:grpSp>
      <p:pic>
        <p:nvPicPr>
          <p:cNvPr id="17" name="Picture 16"/>
          <p:cNvPicPr>
            <a:picLocks noChangeAspect="1"/>
          </p:cNvPicPr>
          <p:nvPr/>
        </p:nvPicPr>
        <p:blipFill>
          <a:blip r:embed="rId3"/>
          <a:stretch>
            <a:fillRect/>
          </a:stretch>
        </p:blipFill>
        <p:spPr>
          <a:xfrm>
            <a:off x="1846807" y="3643013"/>
            <a:ext cx="2307688" cy="2471460"/>
          </a:xfrm>
          <a:prstGeom prst="rect">
            <a:avLst/>
          </a:prstGeom>
        </p:spPr>
      </p:pic>
      <p:sp>
        <p:nvSpPr>
          <p:cNvPr id="29" name="TextBox 28"/>
          <p:cNvSpPr txBox="1"/>
          <p:nvPr/>
        </p:nvSpPr>
        <p:spPr>
          <a:xfrm>
            <a:off x="1277722" y="6182319"/>
            <a:ext cx="3926638" cy="646331"/>
          </a:xfrm>
          <a:prstGeom prst="rect">
            <a:avLst/>
          </a:prstGeom>
          <a:noFill/>
        </p:spPr>
        <p:txBody>
          <a:bodyPr wrap="square" rtlCol="0">
            <a:spAutoFit/>
          </a:bodyPr>
          <a:lstStyle/>
          <a:p>
            <a:r>
              <a:rPr lang="en-US" dirty="0" smtClean="0">
                <a:solidFill>
                  <a:srgbClr val="FF0000"/>
                </a:solidFill>
              </a:rPr>
              <a:t>Typical view from base’s camera before applying </a:t>
            </a:r>
            <a:r>
              <a:rPr lang="en-US" dirty="0" err="1" smtClean="0">
                <a:solidFill>
                  <a:srgbClr val="FF0000"/>
                </a:solidFill>
              </a:rPr>
              <a:t>EventCamera</a:t>
            </a:r>
            <a:r>
              <a:rPr lang="en-US" dirty="0" smtClean="0">
                <a:solidFill>
                  <a:srgbClr val="FF0000"/>
                </a:solidFill>
              </a:rPr>
              <a:t> Model</a:t>
            </a:r>
            <a:endParaRPr lang="en-US" dirty="0">
              <a:solidFill>
                <a:srgbClr val="FF0000"/>
              </a:solidFill>
            </a:endParaRPr>
          </a:p>
        </p:txBody>
      </p:sp>
      <p:sp>
        <p:nvSpPr>
          <p:cNvPr id="18" name="TextBox 17"/>
          <p:cNvSpPr txBox="1"/>
          <p:nvPr/>
        </p:nvSpPr>
        <p:spPr>
          <a:xfrm>
            <a:off x="451481" y="880373"/>
            <a:ext cx="9985609" cy="2585323"/>
          </a:xfrm>
          <a:prstGeom prst="rect">
            <a:avLst/>
          </a:prstGeom>
          <a:noFill/>
        </p:spPr>
        <p:txBody>
          <a:bodyPr wrap="square" rtlCol="0">
            <a:spAutoFit/>
          </a:bodyPr>
          <a:lstStyle/>
          <a:p>
            <a:pPr marL="285750" indent="-285750">
              <a:buFont typeface="Arial" panose="020B0604020202020204" pitchFamily="34" charset="0"/>
              <a:buChar char="•"/>
            </a:pPr>
            <a:r>
              <a:rPr lang="en-US" dirty="0" smtClean="0"/>
              <a:t>We use two drones to simulate the </a:t>
            </a:r>
            <a:r>
              <a:rPr lang="en-US" dirty="0" err="1" smtClean="0"/>
              <a:t>Base+Gimbal</a:t>
            </a:r>
            <a:r>
              <a:rPr lang="en-US" dirty="0" smtClean="0"/>
              <a:t> configuration only for the purpose of connecting easily to the simulation environment. Simulink allows the installation of cameras on drones or </a:t>
            </a:r>
            <a:r>
              <a:rPr lang="en-US" dirty="0" smtClean="0"/>
              <a:t>on a stationary platform. </a:t>
            </a:r>
            <a:r>
              <a:rPr lang="en-US" dirty="0" smtClean="0"/>
              <a:t>The gimbal is attached </a:t>
            </a:r>
            <a:r>
              <a:rPr lang="en-US" dirty="0" smtClean="0"/>
              <a:t>to </a:t>
            </a:r>
            <a:r>
              <a:rPr lang="en-US" dirty="0" smtClean="0"/>
              <a:t>the base in the simulation’s math.</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The Event camera is installed on the Base to allow acquiring events during stabilization. A stabilized gimbal has angular rates approaching zero.</a:t>
            </a:r>
          </a:p>
          <a:p>
            <a:pPr marL="285750" indent="-285750">
              <a:buFont typeface="Arial" panose="020B0604020202020204" pitchFamily="34" charset="0"/>
              <a:buChar char="•"/>
            </a:pPr>
            <a:r>
              <a:rPr lang="en-US" dirty="0" smtClean="0"/>
              <a:t/>
            </a:r>
            <a:br>
              <a:rPr lang="en-US" dirty="0" smtClean="0"/>
            </a:br>
            <a:r>
              <a:rPr lang="en-US" dirty="0" smtClean="0"/>
              <a:t>The site chosen inside the simulation was a parking-lot with a lot of white lines, to allow for easy testing and calibration of our methods.</a:t>
            </a:r>
          </a:p>
        </p:txBody>
      </p:sp>
    </p:spTree>
    <p:extLst>
      <p:ext uri="{BB962C8B-B14F-4D97-AF65-F5344CB8AC3E}">
        <p14:creationId xmlns:p14="http://schemas.microsoft.com/office/powerpoint/2010/main" val="7826072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5640" y="148630"/>
            <a:ext cx="8570103" cy="646331"/>
          </a:xfrm>
          <a:prstGeom prst="rect">
            <a:avLst/>
          </a:prstGeom>
        </p:spPr>
        <p:txBody>
          <a:bodyPr wrap="none">
            <a:spAutoFit/>
          </a:bodyPr>
          <a:lstStyle/>
          <a:p>
            <a:r>
              <a:rPr lang="en-US" sz="3600" dirty="0"/>
              <a:t>3) Plant </a:t>
            </a:r>
            <a:r>
              <a:rPr lang="en-US" sz="3600" dirty="0"/>
              <a:t>+ </a:t>
            </a:r>
            <a:r>
              <a:rPr lang="en-US" sz="3600" dirty="0"/>
              <a:t>Controllers </a:t>
            </a:r>
            <a:r>
              <a:rPr lang="en-US" sz="3600" dirty="0" smtClean="0"/>
              <a:t>– Simple Gimbal Model</a:t>
            </a:r>
            <a:endParaRPr lang="en-US" sz="3600" dirty="0"/>
          </a:p>
        </p:txBody>
      </p:sp>
      <p:sp>
        <p:nvSpPr>
          <p:cNvPr id="31" name="TextBox 30"/>
          <p:cNvSpPr txBox="1"/>
          <p:nvPr/>
        </p:nvSpPr>
        <p:spPr>
          <a:xfrm>
            <a:off x="385640" y="713777"/>
            <a:ext cx="9559638" cy="2308324"/>
          </a:xfrm>
          <a:prstGeom prst="rect">
            <a:avLst/>
          </a:prstGeom>
          <a:noFill/>
        </p:spPr>
        <p:txBody>
          <a:bodyPr wrap="square" rtlCol="0">
            <a:spAutoFit/>
          </a:bodyPr>
          <a:lstStyle/>
          <a:p>
            <a:r>
              <a:rPr lang="en-US" b="1" dirty="0" smtClean="0"/>
              <a:t>Sample times:</a:t>
            </a:r>
          </a:p>
          <a:p>
            <a:pPr marL="285750" indent="-285750">
              <a:buFont typeface="Arial" panose="020B0604020202020204" pitchFamily="34" charset="0"/>
              <a:buChar char="•"/>
            </a:pPr>
            <a:r>
              <a:rPr lang="en-US" dirty="0" smtClean="0"/>
              <a:t>Control sample time </a:t>
            </a:r>
            <a:r>
              <a:rPr lang="en-US" dirty="0"/>
              <a:t>=</a:t>
            </a:r>
            <a:r>
              <a:rPr lang="en-US" dirty="0" smtClean="0"/>
              <a:t> 0.0008[sec]</a:t>
            </a:r>
          </a:p>
          <a:p>
            <a:pPr marL="285750" indent="-285750">
              <a:buFont typeface="Arial" panose="020B0604020202020204" pitchFamily="34" charset="0"/>
              <a:buChar char="•"/>
            </a:pPr>
            <a:r>
              <a:rPr lang="en-US" dirty="0" smtClean="0"/>
              <a:t>Camera </a:t>
            </a:r>
            <a:r>
              <a:rPr lang="en-US" dirty="0" smtClean="0"/>
              <a:t>sample time </a:t>
            </a:r>
            <a:r>
              <a:rPr lang="en-US" dirty="0"/>
              <a:t>=</a:t>
            </a:r>
            <a:r>
              <a:rPr lang="en-US" dirty="0" smtClean="0"/>
              <a:t> </a:t>
            </a:r>
            <a:r>
              <a:rPr lang="en-US" dirty="0" smtClean="0"/>
              <a:t>0.016[sec</a:t>
            </a:r>
            <a:r>
              <a:rPr lang="en-US" dirty="0" smtClean="0"/>
              <a:t>] (fastest for Simulink-Unreal connection)</a:t>
            </a:r>
            <a:endParaRPr lang="en-US" dirty="0" smtClean="0"/>
          </a:p>
          <a:p>
            <a:pPr marL="285750" indent="-285750">
              <a:buFont typeface="Arial" panose="020B0604020202020204" pitchFamily="34" charset="0"/>
              <a:buChar char="•"/>
            </a:pPr>
            <a:r>
              <a:rPr lang="en-US" dirty="0" smtClean="0"/>
              <a:t>Continuous solver (ode 45</a:t>
            </a:r>
            <a:r>
              <a:rPr lang="en-US" dirty="0" smtClean="0"/>
              <a:t>) for plant models</a:t>
            </a:r>
            <a:endParaRPr lang="en-US" dirty="0" smtClean="0"/>
          </a:p>
          <a:p>
            <a:endParaRPr lang="en-US" dirty="0" smtClean="0"/>
          </a:p>
          <a:p>
            <a:r>
              <a:rPr lang="en-US" dirty="0" smtClean="0"/>
              <a:t>Important Note: We put emphasis on the modeling as our goal is stabilization: Given an estimate of the state, establish torque through the motors that minimizes the inertial velocity. </a:t>
            </a:r>
            <a:r>
              <a:rPr lang="en-US" dirty="0" smtClean="0"/>
              <a:t>Torque is related to velocity through Newton’s second law which describes physical dynamical systems.</a:t>
            </a:r>
            <a:endParaRPr lang="en-US" dirty="0" smtClean="0"/>
          </a:p>
        </p:txBody>
      </p:sp>
      <p:pic>
        <p:nvPicPr>
          <p:cNvPr id="2" name="Picture 1"/>
          <p:cNvPicPr>
            <a:picLocks noChangeAspect="1"/>
          </p:cNvPicPr>
          <p:nvPr/>
        </p:nvPicPr>
        <p:blipFill>
          <a:blip r:embed="rId2"/>
          <a:stretch>
            <a:fillRect/>
          </a:stretch>
        </p:blipFill>
        <p:spPr>
          <a:xfrm>
            <a:off x="842241" y="2940916"/>
            <a:ext cx="10248900" cy="3562350"/>
          </a:xfrm>
          <a:prstGeom prst="rect">
            <a:avLst/>
          </a:prstGeom>
        </p:spPr>
      </p:pic>
      <p:sp>
        <p:nvSpPr>
          <p:cNvPr id="20" name="Rectangle 19"/>
          <p:cNvSpPr/>
          <p:nvPr/>
        </p:nvSpPr>
        <p:spPr>
          <a:xfrm>
            <a:off x="555323" y="3325638"/>
            <a:ext cx="3827971" cy="523220"/>
          </a:xfrm>
          <a:prstGeom prst="rect">
            <a:avLst/>
          </a:prstGeom>
        </p:spPr>
        <p:txBody>
          <a:bodyPr wrap="none">
            <a:spAutoFit/>
          </a:bodyPr>
          <a:lstStyle/>
          <a:p>
            <a:r>
              <a:rPr lang="en-US" sz="2800" dirty="0" smtClean="0"/>
              <a:t>Relative – Inertial angles:</a:t>
            </a:r>
            <a:endParaRPr lang="en-US" sz="2800" dirty="0"/>
          </a:p>
        </p:txBody>
      </p:sp>
    </p:spTree>
    <p:extLst>
      <p:ext uri="{BB962C8B-B14F-4D97-AF65-F5344CB8AC3E}">
        <p14:creationId xmlns:p14="http://schemas.microsoft.com/office/powerpoint/2010/main" val="7892726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5640" y="224044"/>
            <a:ext cx="8570103" cy="646331"/>
          </a:xfrm>
          <a:prstGeom prst="rect">
            <a:avLst/>
          </a:prstGeom>
        </p:spPr>
        <p:txBody>
          <a:bodyPr wrap="none">
            <a:spAutoFit/>
          </a:bodyPr>
          <a:lstStyle/>
          <a:p>
            <a:r>
              <a:rPr lang="en-US" sz="3600" dirty="0"/>
              <a:t>3) Plant </a:t>
            </a:r>
            <a:r>
              <a:rPr lang="en-US" sz="3600" dirty="0"/>
              <a:t>+ </a:t>
            </a:r>
            <a:r>
              <a:rPr lang="en-US" sz="3600" dirty="0"/>
              <a:t>Controllers </a:t>
            </a:r>
            <a:r>
              <a:rPr lang="en-US" sz="3600" dirty="0" smtClean="0"/>
              <a:t>– Simple Gimbal Model</a:t>
            </a:r>
            <a:endParaRPr lang="en-US" sz="3600" dirty="0"/>
          </a:p>
        </p:txBody>
      </p:sp>
      <p:pic>
        <p:nvPicPr>
          <p:cNvPr id="2" name="Picture 1"/>
          <p:cNvPicPr>
            <a:picLocks noChangeAspect="1"/>
          </p:cNvPicPr>
          <p:nvPr/>
        </p:nvPicPr>
        <p:blipFill>
          <a:blip r:embed="rId2"/>
          <a:stretch>
            <a:fillRect/>
          </a:stretch>
        </p:blipFill>
        <p:spPr>
          <a:xfrm>
            <a:off x="6458923" y="1319506"/>
            <a:ext cx="5421992" cy="1884595"/>
          </a:xfrm>
          <a:prstGeom prst="rect">
            <a:avLst/>
          </a:prstGeom>
        </p:spPr>
      </p:pic>
      <p:pic>
        <p:nvPicPr>
          <p:cNvPr id="5" name="Picture 4"/>
          <p:cNvPicPr>
            <a:picLocks noChangeAspect="1"/>
          </p:cNvPicPr>
          <p:nvPr/>
        </p:nvPicPr>
        <p:blipFill>
          <a:blip r:embed="rId3"/>
          <a:stretch>
            <a:fillRect/>
          </a:stretch>
        </p:blipFill>
        <p:spPr>
          <a:xfrm>
            <a:off x="933254" y="3745878"/>
            <a:ext cx="10612814" cy="1804993"/>
          </a:xfrm>
          <a:prstGeom prst="rect">
            <a:avLst/>
          </a:prstGeom>
        </p:spPr>
      </p:pic>
      <p:sp>
        <p:nvSpPr>
          <p:cNvPr id="6" name="Freeform 5"/>
          <p:cNvSpPr/>
          <p:nvPr/>
        </p:nvSpPr>
        <p:spPr>
          <a:xfrm>
            <a:off x="5128182" y="1319506"/>
            <a:ext cx="3487917" cy="2257703"/>
          </a:xfrm>
          <a:custGeom>
            <a:avLst/>
            <a:gdLst>
              <a:gd name="connsiteX0" fmla="*/ 3487917 w 3487917"/>
              <a:gd name="connsiteY0" fmla="*/ 466610 h 2257703"/>
              <a:gd name="connsiteX1" fmla="*/ 2224725 w 3487917"/>
              <a:gd name="connsiteY1" fmla="*/ 4697 h 2257703"/>
              <a:gd name="connsiteX2" fmla="*/ 1027521 w 3487917"/>
              <a:gd name="connsiteY2" fmla="*/ 721134 h 2257703"/>
              <a:gd name="connsiteX3" fmla="*/ 0 w 3487917"/>
              <a:gd name="connsiteY3" fmla="*/ 2257703 h 2257703"/>
            </a:gdLst>
            <a:ahLst/>
            <a:cxnLst>
              <a:cxn ang="0">
                <a:pos x="connsiteX0" y="connsiteY0"/>
              </a:cxn>
              <a:cxn ang="0">
                <a:pos x="connsiteX1" y="connsiteY1"/>
              </a:cxn>
              <a:cxn ang="0">
                <a:pos x="connsiteX2" y="connsiteY2"/>
              </a:cxn>
              <a:cxn ang="0">
                <a:pos x="connsiteX3" y="connsiteY3"/>
              </a:cxn>
            </a:cxnLst>
            <a:rect l="l" t="t" r="r" b="b"/>
            <a:pathLst>
              <a:path w="3487917" h="2257703">
                <a:moveTo>
                  <a:pt x="3487917" y="466610"/>
                </a:moveTo>
                <a:cubicBezTo>
                  <a:pt x="3061354" y="214443"/>
                  <a:pt x="2634791" y="-37724"/>
                  <a:pt x="2224725" y="4697"/>
                </a:cubicBezTo>
                <a:cubicBezTo>
                  <a:pt x="1814659" y="47118"/>
                  <a:pt x="1398308" y="345633"/>
                  <a:pt x="1027521" y="721134"/>
                </a:cubicBezTo>
                <a:cubicBezTo>
                  <a:pt x="656734" y="1096635"/>
                  <a:pt x="328367" y="1677169"/>
                  <a:pt x="0" y="2257703"/>
                </a:cubicBezTo>
              </a:path>
            </a:pathLst>
          </a:cu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ectangle 8"/>
          <p:cNvSpPr/>
          <p:nvPr/>
        </p:nvSpPr>
        <p:spPr>
          <a:xfrm>
            <a:off x="1282046" y="2186747"/>
            <a:ext cx="4079963" cy="523220"/>
          </a:xfrm>
          <a:prstGeom prst="rect">
            <a:avLst/>
          </a:prstGeom>
        </p:spPr>
        <p:txBody>
          <a:bodyPr wrap="none">
            <a:spAutoFit/>
          </a:bodyPr>
          <a:lstStyle/>
          <a:p>
            <a:r>
              <a:rPr lang="en-US" sz="2800" dirty="0"/>
              <a:t>Simple Closed Loop Design</a:t>
            </a:r>
            <a:endParaRPr lang="en-US" sz="2800" dirty="0"/>
          </a:p>
        </p:txBody>
      </p:sp>
    </p:spTree>
    <p:extLst>
      <p:ext uri="{BB962C8B-B14F-4D97-AF65-F5344CB8AC3E}">
        <p14:creationId xmlns:p14="http://schemas.microsoft.com/office/powerpoint/2010/main" val="142406334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5640" y="224044"/>
            <a:ext cx="8570103" cy="646331"/>
          </a:xfrm>
          <a:prstGeom prst="rect">
            <a:avLst/>
          </a:prstGeom>
        </p:spPr>
        <p:txBody>
          <a:bodyPr wrap="none">
            <a:spAutoFit/>
          </a:bodyPr>
          <a:lstStyle/>
          <a:p>
            <a:r>
              <a:rPr lang="en-US" sz="3600" dirty="0"/>
              <a:t>3) Plant </a:t>
            </a:r>
            <a:r>
              <a:rPr lang="en-US" sz="3600" dirty="0"/>
              <a:t>+ </a:t>
            </a:r>
            <a:r>
              <a:rPr lang="en-US" sz="3600" dirty="0"/>
              <a:t>Controllers </a:t>
            </a:r>
            <a:r>
              <a:rPr lang="en-US" sz="3600" dirty="0" smtClean="0"/>
              <a:t>– Simple Gimbal Model</a:t>
            </a:r>
            <a:endParaRPr lang="en-US" sz="3600" dirty="0"/>
          </a:p>
        </p:txBody>
      </p:sp>
      <p:pic>
        <p:nvPicPr>
          <p:cNvPr id="2" name="Picture 1"/>
          <p:cNvPicPr>
            <a:picLocks noChangeAspect="1"/>
          </p:cNvPicPr>
          <p:nvPr/>
        </p:nvPicPr>
        <p:blipFill>
          <a:blip r:embed="rId2"/>
          <a:stretch>
            <a:fillRect/>
          </a:stretch>
        </p:blipFill>
        <p:spPr>
          <a:xfrm>
            <a:off x="6440451" y="1041049"/>
            <a:ext cx="5421992" cy="1884595"/>
          </a:xfrm>
          <a:prstGeom prst="rect">
            <a:avLst/>
          </a:prstGeom>
          <a:ln>
            <a:solidFill>
              <a:srgbClr val="7030A0"/>
            </a:solidFill>
          </a:ln>
        </p:spPr>
      </p:pic>
      <p:pic>
        <p:nvPicPr>
          <p:cNvPr id="5" name="Picture 4"/>
          <p:cNvPicPr>
            <a:picLocks noChangeAspect="1"/>
          </p:cNvPicPr>
          <p:nvPr/>
        </p:nvPicPr>
        <p:blipFill>
          <a:blip r:embed="rId3"/>
          <a:stretch>
            <a:fillRect/>
          </a:stretch>
        </p:blipFill>
        <p:spPr>
          <a:xfrm>
            <a:off x="2115508" y="3321069"/>
            <a:ext cx="9180565" cy="1561401"/>
          </a:xfrm>
          <a:prstGeom prst="rect">
            <a:avLst/>
          </a:prstGeom>
          <a:ln>
            <a:solidFill>
              <a:srgbClr val="7030A0"/>
            </a:solidFill>
          </a:ln>
        </p:spPr>
      </p:pic>
      <p:sp>
        <p:nvSpPr>
          <p:cNvPr id="6" name="Freeform 5"/>
          <p:cNvSpPr/>
          <p:nvPr/>
        </p:nvSpPr>
        <p:spPr>
          <a:xfrm>
            <a:off x="5532582" y="1336846"/>
            <a:ext cx="2815662" cy="1822557"/>
          </a:xfrm>
          <a:custGeom>
            <a:avLst/>
            <a:gdLst>
              <a:gd name="connsiteX0" fmla="*/ 3487917 w 3487917"/>
              <a:gd name="connsiteY0" fmla="*/ 466610 h 2257703"/>
              <a:gd name="connsiteX1" fmla="*/ 2224725 w 3487917"/>
              <a:gd name="connsiteY1" fmla="*/ 4697 h 2257703"/>
              <a:gd name="connsiteX2" fmla="*/ 1027521 w 3487917"/>
              <a:gd name="connsiteY2" fmla="*/ 721134 h 2257703"/>
              <a:gd name="connsiteX3" fmla="*/ 0 w 3487917"/>
              <a:gd name="connsiteY3" fmla="*/ 2257703 h 2257703"/>
            </a:gdLst>
            <a:ahLst/>
            <a:cxnLst>
              <a:cxn ang="0">
                <a:pos x="connsiteX0" y="connsiteY0"/>
              </a:cxn>
              <a:cxn ang="0">
                <a:pos x="connsiteX1" y="connsiteY1"/>
              </a:cxn>
              <a:cxn ang="0">
                <a:pos x="connsiteX2" y="connsiteY2"/>
              </a:cxn>
              <a:cxn ang="0">
                <a:pos x="connsiteX3" y="connsiteY3"/>
              </a:cxn>
            </a:cxnLst>
            <a:rect l="l" t="t" r="r" b="b"/>
            <a:pathLst>
              <a:path w="3487917" h="2257703">
                <a:moveTo>
                  <a:pt x="3487917" y="466610"/>
                </a:moveTo>
                <a:cubicBezTo>
                  <a:pt x="3061354" y="214443"/>
                  <a:pt x="2634791" y="-37724"/>
                  <a:pt x="2224725" y="4697"/>
                </a:cubicBezTo>
                <a:cubicBezTo>
                  <a:pt x="1814659" y="47118"/>
                  <a:pt x="1398308" y="345633"/>
                  <a:pt x="1027521" y="721134"/>
                </a:cubicBezTo>
                <a:cubicBezTo>
                  <a:pt x="656734" y="1096635"/>
                  <a:pt x="328367" y="1677169"/>
                  <a:pt x="0" y="2257703"/>
                </a:cubicBezTo>
              </a:path>
            </a:pathLst>
          </a:cu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ectangle 8"/>
          <p:cNvSpPr/>
          <p:nvPr/>
        </p:nvSpPr>
        <p:spPr>
          <a:xfrm>
            <a:off x="279600" y="2338527"/>
            <a:ext cx="4079963" cy="523220"/>
          </a:xfrm>
          <a:prstGeom prst="rect">
            <a:avLst/>
          </a:prstGeom>
        </p:spPr>
        <p:txBody>
          <a:bodyPr wrap="none">
            <a:spAutoFit/>
          </a:bodyPr>
          <a:lstStyle/>
          <a:p>
            <a:r>
              <a:rPr lang="en-US" sz="2800" dirty="0"/>
              <a:t>Simple Closed Loop Design</a:t>
            </a:r>
            <a:endParaRPr lang="en-US" sz="2800" dirty="0"/>
          </a:p>
        </p:txBody>
      </p:sp>
      <p:pic>
        <p:nvPicPr>
          <p:cNvPr id="3" name="Picture 2"/>
          <p:cNvPicPr>
            <a:picLocks noChangeAspect="1"/>
          </p:cNvPicPr>
          <p:nvPr/>
        </p:nvPicPr>
        <p:blipFill>
          <a:blip r:embed="rId4"/>
          <a:stretch>
            <a:fillRect/>
          </a:stretch>
        </p:blipFill>
        <p:spPr>
          <a:xfrm>
            <a:off x="385640" y="5160661"/>
            <a:ext cx="6818724" cy="1595094"/>
          </a:xfrm>
          <a:prstGeom prst="rect">
            <a:avLst/>
          </a:prstGeom>
          <a:ln>
            <a:solidFill>
              <a:srgbClr val="7030A0"/>
            </a:solidFill>
          </a:ln>
        </p:spPr>
      </p:pic>
      <p:cxnSp>
        <p:nvCxnSpPr>
          <p:cNvPr id="10" name="Straight Arrow Connector 9"/>
          <p:cNvCxnSpPr>
            <a:endCxn id="3" idx="0"/>
          </p:cNvCxnSpPr>
          <p:nvPr/>
        </p:nvCxnSpPr>
        <p:spPr>
          <a:xfrm flipH="1">
            <a:off x="3795002" y="4142864"/>
            <a:ext cx="758525" cy="101779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4359563" y="1336846"/>
            <a:ext cx="2346227" cy="575081"/>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6" name="TextBox 15"/>
              <p:cNvSpPr txBox="1"/>
              <p:nvPr/>
            </p:nvSpPr>
            <p:spPr>
              <a:xfrm>
                <a:off x="55418" y="954302"/>
                <a:ext cx="5116850"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𝐸𝑠𝑡𝑖𝑎𝑚𝑡𝑒𝑑</m:t>
                      </m:r>
                      <m:r>
                        <a:rPr lang="en-US" b="0" i="1" smtClean="0">
                          <a:latin typeface="Cambria Math" panose="02040503050406030204" pitchFamily="18" charset="0"/>
                        </a:rPr>
                        <m:t> </m:t>
                      </m:r>
                      <m:r>
                        <a:rPr lang="en-US" b="0" i="1" smtClean="0">
                          <a:latin typeface="Cambria Math" panose="02040503050406030204" pitchFamily="18" charset="0"/>
                        </a:rPr>
                        <m:t>𝐵𝑎𝑠𝑒</m:t>
                      </m:r>
                      <m:r>
                        <a:rPr lang="en-US" b="0" i="1" smtClean="0">
                          <a:latin typeface="Cambria Math" panose="02040503050406030204" pitchFamily="18" charset="0"/>
                        </a:rPr>
                        <m:t> </m:t>
                      </m:r>
                      <m:r>
                        <a:rPr lang="en-US" b="0" i="1" smtClean="0">
                          <a:latin typeface="Cambria Math" panose="02040503050406030204" pitchFamily="18" charset="0"/>
                        </a:rPr>
                        <m:t>𝑉𝑒𝑙𝑜𝑐𝑖𝑡𝑦</m:t>
                      </m:r>
                      <m:r>
                        <a:rPr lang="en-US" b="0" i="1" smtClean="0">
                          <a:latin typeface="Cambria Math" panose="02040503050406030204" pitchFamily="18" charset="0"/>
                        </a:rPr>
                        <m:t>⋅</m:t>
                      </m:r>
                      <m:r>
                        <a:rPr lang="en-US" b="0" i="1" smtClean="0">
                          <a:latin typeface="Cambria Math" panose="02040503050406030204" pitchFamily="18" charset="0"/>
                        </a:rPr>
                        <m:t>𝐺𝑒𝑎𝑟</m:t>
                      </m:r>
                      <m:r>
                        <a:rPr lang="en-US" b="0" i="1" smtClean="0">
                          <a:latin typeface="Cambria Math" panose="02040503050406030204" pitchFamily="18" charset="0"/>
                        </a:rPr>
                        <m:t> </m:t>
                      </m:r>
                      <m:r>
                        <a:rPr lang="en-US" b="0" i="1" smtClean="0">
                          <a:latin typeface="Cambria Math" panose="02040503050406030204" pitchFamily="18" charset="0"/>
                        </a:rPr>
                        <m:t>𝑇𝑟𝑎𝑛𝑠𝑚𝑖𝑠𝑠𝑖𝑜𝑛</m:t>
                      </m:r>
                    </m:oMath>
                  </m:oMathPara>
                </a14:m>
                <a:endParaRPr lang="en-US" dirty="0"/>
              </a:p>
            </p:txBody>
          </p:sp>
        </mc:Choice>
        <mc:Fallback>
          <p:sp>
            <p:nvSpPr>
              <p:cNvPr id="16" name="TextBox 15"/>
              <p:cNvSpPr txBox="1">
                <a:spLocks noRot="1" noChangeAspect="1" noMove="1" noResize="1" noEditPoints="1" noAdjustHandles="1" noChangeArrowheads="1" noChangeShapeType="1" noTextEdit="1"/>
              </p:cNvSpPr>
              <p:nvPr/>
            </p:nvSpPr>
            <p:spPr>
              <a:xfrm>
                <a:off x="55418" y="954302"/>
                <a:ext cx="5116850" cy="369332"/>
              </a:xfrm>
              <a:prstGeom prst="rect">
                <a:avLst/>
              </a:prstGeom>
              <a:blipFill>
                <a:blip r:embed="rId5"/>
                <a:stretch>
                  <a:fillRect b="-13333"/>
                </a:stretch>
              </a:blipFill>
            </p:spPr>
            <p:txBody>
              <a:bodyPr/>
              <a:lstStyle/>
              <a:p>
                <a:r>
                  <a:rPr lang="en-US">
                    <a:noFill/>
                  </a:rPr>
                  <a:t> </a:t>
                </a:r>
              </a:p>
            </p:txBody>
          </p:sp>
        </mc:Fallback>
      </mc:AlternateContent>
    </p:spTree>
    <p:extLst>
      <p:ext uri="{BB962C8B-B14F-4D97-AF65-F5344CB8AC3E}">
        <p14:creationId xmlns:p14="http://schemas.microsoft.com/office/powerpoint/2010/main" val="5813546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5640" y="224044"/>
            <a:ext cx="7497117" cy="646331"/>
          </a:xfrm>
          <a:prstGeom prst="rect">
            <a:avLst/>
          </a:prstGeom>
        </p:spPr>
        <p:txBody>
          <a:bodyPr wrap="none">
            <a:spAutoFit/>
          </a:bodyPr>
          <a:lstStyle/>
          <a:p>
            <a:r>
              <a:rPr lang="en-US" sz="3600" dirty="0"/>
              <a:t>3) Plant </a:t>
            </a:r>
            <a:r>
              <a:rPr lang="en-US" sz="3600" dirty="0"/>
              <a:t>+ </a:t>
            </a:r>
            <a:r>
              <a:rPr lang="en-US" sz="3600" dirty="0"/>
              <a:t>Controllers </a:t>
            </a:r>
            <a:r>
              <a:rPr lang="en-US" sz="3600" dirty="0" smtClean="0"/>
              <a:t>– Complex Model</a:t>
            </a:r>
            <a:endParaRPr lang="en-US" sz="3600" dirty="0"/>
          </a:p>
        </p:txBody>
      </p:sp>
      <p:pic>
        <p:nvPicPr>
          <p:cNvPr id="5" name="Picture 4"/>
          <p:cNvPicPr>
            <a:picLocks noChangeAspect="1"/>
          </p:cNvPicPr>
          <p:nvPr/>
        </p:nvPicPr>
        <p:blipFill>
          <a:blip r:embed="rId2"/>
          <a:stretch>
            <a:fillRect/>
          </a:stretch>
        </p:blipFill>
        <p:spPr>
          <a:xfrm>
            <a:off x="4304146" y="1529906"/>
            <a:ext cx="7476997" cy="2704059"/>
          </a:xfrm>
          <a:prstGeom prst="rect">
            <a:avLst/>
          </a:prstGeom>
        </p:spPr>
      </p:pic>
      <p:grpSp>
        <p:nvGrpSpPr>
          <p:cNvPr id="11" name="Group 10"/>
          <p:cNvGrpSpPr/>
          <p:nvPr/>
        </p:nvGrpSpPr>
        <p:grpSpPr>
          <a:xfrm>
            <a:off x="738404" y="4493217"/>
            <a:ext cx="10945596" cy="2136978"/>
            <a:chOff x="101095" y="4480560"/>
            <a:chExt cx="13758647" cy="2461260"/>
          </a:xfrm>
        </p:grpSpPr>
        <p:grpSp>
          <p:nvGrpSpPr>
            <p:cNvPr id="10" name="Group 9"/>
            <p:cNvGrpSpPr/>
            <p:nvPr/>
          </p:nvGrpSpPr>
          <p:grpSpPr>
            <a:xfrm>
              <a:off x="101095" y="4480560"/>
              <a:ext cx="8250425" cy="2278380"/>
              <a:chOff x="1602235" y="4553585"/>
              <a:chExt cx="8519479" cy="2304415"/>
            </a:xfrm>
          </p:grpSpPr>
          <p:pic>
            <p:nvPicPr>
              <p:cNvPr id="7" name="Picture 6"/>
              <p:cNvPicPr>
                <a:picLocks noChangeAspect="1"/>
              </p:cNvPicPr>
              <p:nvPr/>
            </p:nvPicPr>
            <p:blipFill>
              <a:blip r:embed="rId3"/>
              <a:stretch>
                <a:fillRect/>
              </a:stretch>
            </p:blipFill>
            <p:spPr>
              <a:xfrm>
                <a:off x="1602235" y="4553585"/>
                <a:ext cx="4498659" cy="2304415"/>
              </a:xfrm>
              <a:prstGeom prst="rect">
                <a:avLst/>
              </a:prstGeom>
            </p:spPr>
          </p:pic>
          <p:pic>
            <p:nvPicPr>
              <p:cNvPr id="8" name="Picture 7"/>
              <p:cNvPicPr>
                <a:picLocks noChangeAspect="1"/>
              </p:cNvPicPr>
              <p:nvPr/>
            </p:nvPicPr>
            <p:blipFill rotWithShape="1">
              <a:blip r:embed="rId4"/>
              <a:srcRect b="2788"/>
              <a:stretch/>
            </p:blipFill>
            <p:spPr>
              <a:xfrm>
                <a:off x="6074224" y="4882884"/>
                <a:ext cx="4047490" cy="1645815"/>
              </a:xfrm>
              <a:prstGeom prst="rect">
                <a:avLst/>
              </a:prstGeom>
            </p:spPr>
          </p:pic>
        </p:grpSp>
        <p:pic>
          <p:nvPicPr>
            <p:cNvPr id="9" name="Picture 8"/>
            <p:cNvPicPr>
              <a:picLocks noChangeAspect="1"/>
            </p:cNvPicPr>
            <p:nvPr/>
          </p:nvPicPr>
          <p:blipFill>
            <a:blip r:embed="rId5"/>
            <a:stretch>
              <a:fillRect/>
            </a:stretch>
          </p:blipFill>
          <p:spPr>
            <a:xfrm>
              <a:off x="8351520" y="5266690"/>
              <a:ext cx="5508222" cy="1675130"/>
            </a:xfrm>
            <a:prstGeom prst="rect">
              <a:avLst/>
            </a:prstGeom>
          </p:spPr>
        </p:pic>
      </p:grpSp>
      <p:sp>
        <p:nvSpPr>
          <p:cNvPr id="12" name="TextBox 11"/>
          <p:cNvSpPr txBox="1"/>
          <p:nvPr/>
        </p:nvSpPr>
        <p:spPr>
          <a:xfrm>
            <a:off x="6436757" y="1691142"/>
            <a:ext cx="1755897" cy="369332"/>
          </a:xfrm>
          <a:prstGeom prst="rect">
            <a:avLst/>
          </a:prstGeom>
          <a:noFill/>
        </p:spPr>
        <p:txBody>
          <a:bodyPr wrap="square" rtlCol="0">
            <a:spAutoFit/>
          </a:bodyPr>
          <a:lstStyle/>
          <a:p>
            <a:r>
              <a:rPr lang="en-US" b="1" dirty="0" smtClean="0"/>
              <a:t>Physical plant</a:t>
            </a:r>
            <a:endParaRPr lang="en-US" b="1" dirty="0"/>
          </a:p>
        </p:txBody>
      </p:sp>
      <p:sp>
        <p:nvSpPr>
          <p:cNvPr id="13" name="TextBox 12"/>
          <p:cNvSpPr txBox="1"/>
          <p:nvPr/>
        </p:nvSpPr>
        <p:spPr>
          <a:xfrm>
            <a:off x="385640" y="962620"/>
            <a:ext cx="3698240" cy="2862322"/>
          </a:xfrm>
          <a:prstGeom prst="rect">
            <a:avLst/>
          </a:prstGeom>
          <a:noFill/>
        </p:spPr>
        <p:txBody>
          <a:bodyPr wrap="square" rtlCol="0">
            <a:spAutoFit/>
          </a:bodyPr>
          <a:lstStyle/>
          <a:p>
            <a:r>
              <a:rPr lang="en-US" b="1" dirty="0" smtClean="0"/>
              <a:t>Plant: </a:t>
            </a:r>
            <a:endParaRPr lang="en-US" b="1" dirty="0"/>
          </a:p>
          <a:p>
            <a:r>
              <a:rPr lang="en-US" dirty="0" smtClean="0"/>
              <a:t>The complex model includes </a:t>
            </a:r>
            <a:r>
              <a:rPr lang="en-US" dirty="0" smtClean="0"/>
              <a:t>2 </a:t>
            </a:r>
            <a:r>
              <a:rPr lang="en-US" dirty="0" smtClean="0"/>
              <a:t>masses (</a:t>
            </a:r>
            <a:r>
              <a:rPr lang="en-US" dirty="0" smtClean="0"/>
              <a:t>motor and load) connected by gear with stiffness and </a:t>
            </a:r>
            <a:r>
              <a:rPr lang="en-US" dirty="0" smtClean="0"/>
              <a:t>viscosity for each axis</a:t>
            </a:r>
            <a:endParaRPr lang="en-US" dirty="0" smtClean="0"/>
          </a:p>
          <a:p>
            <a:endParaRPr lang="en-US" b="1" dirty="0"/>
          </a:p>
          <a:p>
            <a:r>
              <a:rPr lang="en-US" b="1" dirty="0" smtClean="0"/>
              <a:t>Controllers:</a:t>
            </a:r>
          </a:p>
          <a:p>
            <a:r>
              <a:rPr lang="en-US" dirty="0" smtClean="0"/>
              <a:t>The controllers </a:t>
            </a:r>
            <a:r>
              <a:rPr lang="en-US" dirty="0" smtClean="0"/>
              <a:t>are made of classic </a:t>
            </a:r>
            <a:r>
              <a:rPr lang="en-US" dirty="0" smtClean="0"/>
              <a:t>control </a:t>
            </a:r>
            <a:r>
              <a:rPr lang="en-US" dirty="0" smtClean="0"/>
              <a:t>blocks </a:t>
            </a:r>
            <a:r>
              <a:rPr lang="en-US" dirty="0" smtClean="0"/>
              <a:t>– PID, </a:t>
            </a:r>
            <a:r>
              <a:rPr lang="en-US" dirty="0" err="1" smtClean="0"/>
              <a:t>Notch,Lead</a:t>
            </a:r>
            <a:r>
              <a:rPr lang="en-US" dirty="0" smtClean="0"/>
              <a:t>-Lag anti wind up.</a:t>
            </a:r>
            <a:endParaRPr lang="en-US" dirty="0"/>
          </a:p>
        </p:txBody>
      </p:sp>
      <p:sp>
        <p:nvSpPr>
          <p:cNvPr id="14" name="TextBox 13"/>
          <p:cNvSpPr txBox="1"/>
          <p:nvPr/>
        </p:nvSpPr>
        <p:spPr>
          <a:xfrm>
            <a:off x="5348517" y="4421837"/>
            <a:ext cx="2694127" cy="369332"/>
          </a:xfrm>
          <a:prstGeom prst="rect">
            <a:avLst/>
          </a:prstGeom>
          <a:noFill/>
        </p:spPr>
        <p:txBody>
          <a:bodyPr wrap="square" rtlCol="0">
            <a:spAutoFit/>
          </a:bodyPr>
          <a:lstStyle/>
          <a:p>
            <a:r>
              <a:rPr lang="en-US" b="1" dirty="0" smtClean="0"/>
              <a:t>Cascaded Controllers</a:t>
            </a:r>
            <a:endParaRPr lang="en-US" b="1" dirty="0"/>
          </a:p>
        </p:txBody>
      </p:sp>
    </p:spTree>
    <p:extLst>
      <p:ext uri="{BB962C8B-B14F-4D97-AF65-F5344CB8AC3E}">
        <p14:creationId xmlns:p14="http://schemas.microsoft.com/office/powerpoint/2010/main" val="2999211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4065" y="224044"/>
            <a:ext cx="7497117" cy="646331"/>
          </a:xfrm>
          <a:prstGeom prst="rect">
            <a:avLst/>
          </a:prstGeom>
        </p:spPr>
        <p:txBody>
          <a:bodyPr wrap="none">
            <a:spAutoFit/>
          </a:bodyPr>
          <a:lstStyle/>
          <a:p>
            <a:r>
              <a:rPr lang="en-US" sz="3600" dirty="0"/>
              <a:t>3) Plant </a:t>
            </a:r>
            <a:r>
              <a:rPr lang="en-US" sz="3600" dirty="0"/>
              <a:t>+ </a:t>
            </a:r>
            <a:r>
              <a:rPr lang="en-US" sz="3600" dirty="0"/>
              <a:t>Controllers </a:t>
            </a:r>
            <a:r>
              <a:rPr lang="en-US" sz="3600" dirty="0" smtClean="0"/>
              <a:t>– Complex Model</a:t>
            </a:r>
            <a:endParaRPr lang="en-US" sz="3600" dirty="0"/>
          </a:p>
        </p:txBody>
      </p:sp>
      <p:pic>
        <p:nvPicPr>
          <p:cNvPr id="2" name="Picture 1"/>
          <p:cNvPicPr>
            <a:picLocks noChangeAspect="1"/>
          </p:cNvPicPr>
          <p:nvPr/>
        </p:nvPicPr>
        <p:blipFill>
          <a:blip r:embed="rId2"/>
          <a:stretch>
            <a:fillRect/>
          </a:stretch>
        </p:blipFill>
        <p:spPr>
          <a:xfrm>
            <a:off x="4503369" y="1197489"/>
            <a:ext cx="7147629" cy="5254905"/>
          </a:xfrm>
          <a:prstGeom prst="rect">
            <a:avLst/>
          </a:prstGeom>
        </p:spPr>
      </p:pic>
      <p:sp>
        <p:nvSpPr>
          <p:cNvPr id="3" name="TextBox 2"/>
          <p:cNvSpPr txBox="1"/>
          <p:nvPr/>
        </p:nvSpPr>
        <p:spPr>
          <a:xfrm>
            <a:off x="752355" y="1197489"/>
            <a:ext cx="3102016" cy="923330"/>
          </a:xfrm>
          <a:prstGeom prst="rect">
            <a:avLst/>
          </a:prstGeom>
          <a:noFill/>
        </p:spPr>
        <p:txBody>
          <a:bodyPr wrap="square" rtlCol="0">
            <a:spAutoFit/>
          </a:bodyPr>
          <a:lstStyle/>
          <a:p>
            <a:r>
              <a:rPr lang="en-US" dirty="0" smtClean="0"/>
              <a:t>The Complex model’s response for velocity step commands – “corner stone” is set.</a:t>
            </a:r>
          </a:p>
        </p:txBody>
      </p:sp>
    </p:spTree>
    <p:extLst>
      <p:ext uri="{BB962C8B-B14F-4D97-AF65-F5344CB8AC3E}">
        <p14:creationId xmlns:p14="http://schemas.microsoft.com/office/powerpoint/2010/main" val="234598530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440</TotalTime>
  <Words>1015</Words>
  <Application>Microsoft Office PowerPoint</Application>
  <PresentationFormat>Widescreen</PresentationFormat>
  <Paragraphs>174</Paragraphs>
  <Slides>26</Slides>
  <Notes>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elbit</dc:creator>
  <cp:lastModifiedBy>elbit</cp:lastModifiedBy>
  <cp:revision>166</cp:revision>
  <dcterms:created xsi:type="dcterms:W3CDTF">2021-09-19T14:09:06Z</dcterms:created>
  <dcterms:modified xsi:type="dcterms:W3CDTF">2021-09-26T11:23:35Z</dcterms:modified>
</cp:coreProperties>
</file>

<file path=docProps/thumbnail.jpeg>
</file>